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65" r:id="rId3"/>
    <p:sldId id="372" r:id="rId4"/>
    <p:sldId id="373" r:id="rId5"/>
    <p:sldId id="427" r:id="rId6"/>
    <p:sldId id="375" r:id="rId7"/>
    <p:sldId id="376" r:id="rId8"/>
    <p:sldId id="384" r:id="rId9"/>
    <p:sldId id="420" r:id="rId10"/>
    <p:sldId id="421" r:id="rId11"/>
    <p:sldId id="428" r:id="rId12"/>
    <p:sldId id="422" r:id="rId13"/>
    <p:sldId id="423" r:id="rId14"/>
    <p:sldId id="388" r:id="rId15"/>
    <p:sldId id="415" r:id="rId16"/>
    <p:sldId id="416" r:id="rId17"/>
    <p:sldId id="418" r:id="rId18"/>
    <p:sldId id="419" r:id="rId19"/>
    <p:sldId id="429" r:id="rId20"/>
    <p:sldId id="431" r:id="rId21"/>
    <p:sldId id="432" r:id="rId22"/>
    <p:sldId id="433" r:id="rId23"/>
    <p:sldId id="434" r:id="rId24"/>
    <p:sldId id="435" r:id="rId25"/>
    <p:sldId id="430" r:id="rId26"/>
    <p:sldId id="436" r:id="rId27"/>
    <p:sldId id="437" r:id="rId28"/>
  </p:sldIdLst>
  <p:sldSz cx="9144000" cy="6858000" type="screen4x3"/>
  <p:notesSz cx="7102475" cy="10233025"/>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13">
          <p15:clr>
            <a:srgbClr val="A4A3A4"/>
          </p15:clr>
        </p15:guide>
        <p15:guide id="2" pos="12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1" autoAdjust="0"/>
    <p:restoredTop sz="94660"/>
  </p:normalViewPr>
  <p:slideViewPr>
    <p:cSldViewPr snapToGrid="0" snapToObjects="1">
      <p:cViewPr varScale="1">
        <p:scale>
          <a:sx n="110" d="100"/>
          <a:sy n="110" d="100"/>
        </p:scale>
        <p:origin x="1854" y="114"/>
      </p:cViewPr>
      <p:guideLst>
        <p:guide orient="horz" pos="3713"/>
        <p:guide pos="125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F18A68D8-C76C-4E7D-9E61-A934D2BF7756}" type="datetimeFigureOut">
              <a:rPr lang="pl-PL" smtClean="0"/>
              <a:t>16.02.2022</a:t>
            </a:fld>
            <a:endParaRPr lang="pl-PL"/>
          </a:p>
        </p:txBody>
      </p:sp>
      <p:sp>
        <p:nvSpPr>
          <p:cNvPr id="4" name="Symbol zastępczy stopki 3"/>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64866D63-5BC5-4F29-A91E-380C6973FCFF}" type="slidenum">
              <a:rPr lang="pl-PL" smtClean="0"/>
              <a:t>‹#›</a:t>
            </a:fld>
            <a:endParaRPr lang="pl-PL"/>
          </a:p>
        </p:txBody>
      </p:sp>
    </p:spTree>
    <p:extLst>
      <p:ext uri="{BB962C8B-B14F-4D97-AF65-F5344CB8AC3E}">
        <p14:creationId xmlns:p14="http://schemas.microsoft.com/office/powerpoint/2010/main" val="139716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7739" cy="513429"/>
          </a:xfrm>
          <a:prstGeom prst="rect">
            <a:avLst/>
          </a:prstGeom>
        </p:spPr>
        <p:txBody>
          <a:bodyPr vert="horz" lIns="94778" tIns="47389" rIns="94778" bIns="47389" rtlCol="0"/>
          <a:lstStyle>
            <a:lvl1pPr algn="l">
              <a:defRPr sz="1200"/>
            </a:lvl1pPr>
          </a:lstStyle>
          <a:p>
            <a:endParaRPr lang="pl-PL"/>
          </a:p>
        </p:txBody>
      </p:sp>
      <p:sp>
        <p:nvSpPr>
          <p:cNvPr id="3" name="Symbol zastępczy daty 2"/>
          <p:cNvSpPr>
            <a:spLocks noGrp="1"/>
          </p:cNvSpPr>
          <p:nvPr>
            <p:ph type="dt" idx="1"/>
          </p:nvPr>
        </p:nvSpPr>
        <p:spPr>
          <a:xfrm>
            <a:off x="4023093" y="0"/>
            <a:ext cx="3077739" cy="513429"/>
          </a:xfrm>
          <a:prstGeom prst="rect">
            <a:avLst/>
          </a:prstGeom>
        </p:spPr>
        <p:txBody>
          <a:bodyPr vert="horz" lIns="94778" tIns="47389" rIns="94778" bIns="47389" rtlCol="0"/>
          <a:lstStyle>
            <a:lvl1pPr algn="r">
              <a:defRPr sz="1200"/>
            </a:lvl1pPr>
          </a:lstStyle>
          <a:p>
            <a:fld id="{2391D513-C5C8-481A-9745-C49F5F20D18F}" type="datetimeFigureOut">
              <a:rPr lang="pl-PL" smtClean="0"/>
              <a:t>16.02.2022</a:t>
            </a:fld>
            <a:endParaRPr lang="pl-PL"/>
          </a:p>
        </p:txBody>
      </p:sp>
      <p:sp>
        <p:nvSpPr>
          <p:cNvPr id="4" name="Symbol zastępczy obrazu slajdu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4778" tIns="47389" rIns="94778" bIns="47389" rtlCol="0" anchor="ctr"/>
          <a:lstStyle/>
          <a:p>
            <a:endParaRPr lang="pl-PL"/>
          </a:p>
        </p:txBody>
      </p:sp>
      <p:sp>
        <p:nvSpPr>
          <p:cNvPr id="5" name="Symbol zastępczy notatek 4"/>
          <p:cNvSpPr>
            <a:spLocks noGrp="1"/>
          </p:cNvSpPr>
          <p:nvPr>
            <p:ph type="body" sz="quarter" idx="3"/>
          </p:nvPr>
        </p:nvSpPr>
        <p:spPr>
          <a:xfrm>
            <a:off x="710248" y="4924643"/>
            <a:ext cx="5681980" cy="4029254"/>
          </a:xfrm>
          <a:prstGeom prst="rect">
            <a:avLst/>
          </a:prstGeom>
        </p:spPr>
        <p:txBody>
          <a:bodyPr vert="horz" lIns="94778" tIns="47389" rIns="94778" bIns="47389"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719599"/>
            <a:ext cx="3077739" cy="513428"/>
          </a:xfrm>
          <a:prstGeom prst="rect">
            <a:avLst/>
          </a:prstGeom>
        </p:spPr>
        <p:txBody>
          <a:bodyPr vert="horz" lIns="94778" tIns="47389" rIns="94778" bIns="47389" rtlCol="0" anchor="b"/>
          <a:lstStyle>
            <a:lvl1pPr algn="l">
              <a:defRPr sz="1200"/>
            </a:lvl1pPr>
          </a:lstStyle>
          <a:p>
            <a:endParaRPr lang="pl-PL"/>
          </a:p>
        </p:txBody>
      </p:sp>
      <p:sp>
        <p:nvSpPr>
          <p:cNvPr id="7" name="Symbol zastępczy numeru slajdu 6"/>
          <p:cNvSpPr>
            <a:spLocks noGrp="1"/>
          </p:cNvSpPr>
          <p:nvPr>
            <p:ph type="sldNum" sz="quarter" idx="5"/>
          </p:nvPr>
        </p:nvSpPr>
        <p:spPr>
          <a:xfrm>
            <a:off x="4023093" y="9719599"/>
            <a:ext cx="3077739" cy="513428"/>
          </a:xfrm>
          <a:prstGeom prst="rect">
            <a:avLst/>
          </a:prstGeom>
        </p:spPr>
        <p:txBody>
          <a:bodyPr vert="horz" lIns="94778" tIns="47389" rIns="94778" bIns="47389" rtlCol="0" anchor="b"/>
          <a:lstStyle>
            <a:lvl1pPr algn="r">
              <a:defRPr sz="1200"/>
            </a:lvl1pPr>
          </a:lstStyle>
          <a:p>
            <a:fld id="{4E6DAE4F-B8F2-4F26-9CEB-4BC08F4B74B2}" type="slidenum">
              <a:rPr lang="pl-PL" smtClean="0"/>
              <a:t>‹#›</a:t>
            </a:fld>
            <a:endParaRPr lang="pl-PL"/>
          </a:p>
        </p:txBody>
      </p:sp>
    </p:spTree>
    <p:extLst>
      <p:ext uri="{BB962C8B-B14F-4D97-AF65-F5344CB8AC3E}">
        <p14:creationId xmlns:p14="http://schemas.microsoft.com/office/powerpoint/2010/main" val="16870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59CFC2C0-BF50-4AAC-BA8B-845227D2CFA8}"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13A659D-313D-4C03-8398-BE16F21478FC}"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0606262B-8812-4565-97AE-B22BA14FDB67}"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52019F2-E6AB-44E8-BB6C-5393CB7A7AB9}"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6913F2D3-8EB5-419F-AF05-8356C18D6CB0}"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6D5AD6D-6A70-4251-8E25-DC3610F3DC7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F4627DD5-2937-4C87-9F6B-E8B806E4917A}"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A00632D-E699-428D-AE86-A366DBC20B8F}"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7C08A9E1-DA9B-4CC9-B38C-AA8615A4603C}"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F093D7E-ED8B-4283-BEDE-338F36F32975}"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633CDD22-4BC9-40A9-8E94-8BAFD1FF9C5A}"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2878CC5-D0D9-4713-A586-DAFEDEA060A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862509B4-4D09-4CFA-8696-853046E73E0A}" type="datetime1">
              <a:rPr lang="pl-PL" smtClean="0"/>
              <a:t>16.02.2022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FB11885-F94C-49BC-9F93-8AF73776B3E3}"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E43DC383-32FA-4D75-A478-AFD93397ADA1}" type="datetime1">
              <a:rPr lang="pl-PL" smtClean="0"/>
              <a:t>16.02.2022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137746C-1F8B-4A8A-8390-8AF705684561}"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B69B450-6D3F-4320-8CCD-4AB66E19001C}" type="datetime1">
              <a:rPr lang="pl-PL" smtClean="0"/>
              <a:t>16.02.2022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FA2CE18-2ABF-44B7-9102-F584C0D75CF5}"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87D15B9-A512-45D9-BF87-1A022BE79736}"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DC42CAE0-DAEF-4F68-85CC-B01336AFE3B9}"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AA76ACF-0B8E-4A37-8405-0CE00FD673E4}"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56C0ECB-A421-4F95-86F6-24359C7F8F5B}"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FA955-69AC-41C4-8BD9-0D8E94B45255}" type="datetime1">
              <a:rPr lang="pl-PL" smtClean="0"/>
              <a:t>16.02.2022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754DA8-214E-40AE-AD38-37F6A3D719A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a:spLocks noChangeArrowheads="1"/>
          </p:cNvSpPr>
          <p:nvPr/>
        </p:nvSpPr>
        <p:spPr bwMode="auto">
          <a:xfrm>
            <a:off x="848532" y="1354267"/>
            <a:ext cx="78753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pl-PL" altLang="pl-PL" sz="4800" b="1" dirty="0" smtClean="0">
                <a:solidFill>
                  <a:srgbClr val="C00000"/>
                </a:solidFill>
              </a:rPr>
              <a:t>ULGI </a:t>
            </a:r>
          </a:p>
          <a:p>
            <a:pPr algn="ctr" eaLnBrk="1" hangingPunct="1">
              <a:spcBef>
                <a:spcPct val="0"/>
              </a:spcBef>
              <a:buFontTx/>
              <a:buNone/>
            </a:pPr>
            <a:r>
              <a:rPr lang="pl-PL" altLang="pl-PL" sz="4800" b="1" dirty="0" smtClean="0">
                <a:solidFill>
                  <a:srgbClr val="C00000"/>
                </a:solidFill>
              </a:rPr>
              <a:t>PODATKOWE</a:t>
            </a:r>
          </a:p>
          <a:p>
            <a:pPr algn="ctr" eaLnBrk="1" hangingPunct="1">
              <a:spcBef>
                <a:spcPct val="0"/>
              </a:spcBef>
              <a:buFontTx/>
              <a:buNone/>
            </a:pPr>
            <a:endParaRPr lang="pl-PL" altLang="pl-PL" sz="4800" b="1" dirty="0" smtClean="0">
              <a:solidFill>
                <a:srgbClr val="C00000"/>
              </a:solidFill>
            </a:endParaRPr>
          </a:p>
        </p:txBody>
      </p:sp>
      <p:sp>
        <p:nvSpPr>
          <p:cNvPr id="2" name="Symbol zastępczy numeru slajdu 1"/>
          <p:cNvSpPr>
            <a:spLocks noGrp="1"/>
          </p:cNvSpPr>
          <p:nvPr>
            <p:ph type="sldNum" sz="quarter" idx="12"/>
          </p:nvPr>
        </p:nvSpPr>
        <p:spPr/>
        <p:txBody>
          <a:bodyPr/>
          <a:lstStyle/>
          <a:p>
            <a:pPr>
              <a:defRPr/>
            </a:pPr>
            <a:fld id="{113A659D-313D-4C03-8398-BE16F21478FC}" type="slidenum">
              <a:rPr lang="pl-PL" smtClean="0"/>
              <a:pPr>
                <a:defRPr/>
              </a:pPr>
              <a:t>1</a:t>
            </a:fld>
            <a:endParaRPr lang="pl-PL"/>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875" y="3411709"/>
            <a:ext cx="6276624" cy="2647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14400" y="1321889"/>
            <a:ext cx="8229600" cy="5530850"/>
          </a:xfrm>
        </p:spPr>
        <p:txBody>
          <a:bodyPr/>
          <a:lstStyle/>
          <a:p>
            <a:pPr marL="0" indent="0">
              <a:buNone/>
            </a:pPr>
            <a:r>
              <a:rPr lang="pl-PL" sz="1400" b="1" dirty="0" smtClean="0"/>
              <a:t>Ulga </a:t>
            </a:r>
            <a:r>
              <a:rPr lang="pl-PL" sz="1400" b="1" dirty="0"/>
              <a:t>w praktyce</a:t>
            </a:r>
            <a:endParaRPr lang="pl-PL" sz="1400" dirty="0"/>
          </a:p>
          <a:p>
            <a:pPr marL="0" indent="0">
              <a:buNone/>
            </a:pPr>
            <a:r>
              <a:rPr lang="pl-PL" sz="1400" dirty="0"/>
              <a:t>Z ulgi możesz korzystać w zeznaniu podatkowym składanym za rok, w którym uzyskałeś przychody objęte ulgą, lub w trakcie roku przy obliczaniu zaliczek (podatku</a:t>
            </a:r>
            <a:r>
              <a:rPr lang="pl-PL" sz="1400" dirty="0" smtClean="0"/>
              <a:t>).</a:t>
            </a:r>
          </a:p>
          <a:p>
            <a:pPr marL="0" indent="0">
              <a:buNone/>
            </a:pPr>
            <a:endParaRPr lang="pl-PL" sz="1400" dirty="0"/>
          </a:p>
          <a:p>
            <a:r>
              <a:rPr lang="pl-PL" sz="1400" b="1" dirty="0" smtClean="0"/>
              <a:t>w trakcie roku przy </a:t>
            </a:r>
            <a:r>
              <a:rPr lang="pl-PL" sz="1400" b="1" dirty="0"/>
              <a:t>obliczaniu zaliczek (podatku</a:t>
            </a:r>
            <a:r>
              <a:rPr lang="pl-PL" sz="1400" b="1" dirty="0" smtClean="0"/>
              <a:t>)</a:t>
            </a:r>
          </a:p>
          <a:p>
            <a:pPr marL="0" lvl="0" indent="0">
              <a:buNone/>
            </a:pPr>
            <a:endParaRPr lang="pl-PL" sz="1400" b="1" dirty="0"/>
          </a:p>
          <a:p>
            <a:pPr marL="0" indent="0">
              <a:buNone/>
            </a:pPr>
            <a:r>
              <a:rPr lang="pl-PL" sz="1400" dirty="0"/>
              <a:t>Jeśli spełniasz warunki do ulgi i chcesz aby była stosowana na bieżąco, w trakcie roku przy poborze zaliczek przez płatnika (zakład pracy, zleceniodawcę), to złóż płatnikowi na piśmie oświadczenie, że spełniasz warunki do ulgi. </a:t>
            </a:r>
          </a:p>
          <a:p>
            <a:pPr marL="0" indent="0">
              <a:buNone/>
            </a:pPr>
            <a:endParaRPr lang="pl-PL" sz="1400" dirty="0" smtClean="0"/>
          </a:p>
          <a:p>
            <a:pPr marL="0" indent="0">
              <a:buNone/>
            </a:pPr>
            <a:r>
              <a:rPr lang="pl-PL" sz="1400" dirty="0" smtClean="0"/>
              <a:t>Oświadczenie </a:t>
            </a:r>
            <a:r>
              <a:rPr lang="pl-PL" sz="1400" dirty="0"/>
              <a:t>nie ma formalnego wzoru (możesz sam je zredagować). Musi jednak zawierać klauzulę o treści: </a:t>
            </a:r>
            <a:r>
              <a:rPr lang="pl-PL" sz="1400" i="1" dirty="0" smtClean="0"/>
              <a:t>„</a:t>
            </a:r>
            <a:r>
              <a:rPr lang="pl-PL" sz="1400" i="1" dirty="0"/>
              <a:t>Jestem świadomy(a) odpowiedzialności karnej za złożenie fałszywego oświadczenia</a:t>
            </a:r>
            <a:r>
              <a:rPr lang="pl-PL" sz="1400" i="1" dirty="0" smtClean="0"/>
              <a:t>”</a:t>
            </a:r>
            <a:r>
              <a:rPr lang="pl-PL" sz="1400" dirty="0" smtClean="0"/>
              <a:t>. Klauzula </a:t>
            </a:r>
            <a:r>
              <a:rPr lang="pl-PL" sz="1400" dirty="0"/>
              <a:t>ta zastępuje pouczenie organu o odpowiedzialności karnej za składanie fałszywych oświadczeń. </a:t>
            </a:r>
          </a:p>
          <a:p>
            <a:pPr marL="0" indent="0">
              <a:buNone/>
            </a:pPr>
            <a:endParaRPr lang="pl-PL" sz="1400" dirty="0" smtClean="0"/>
          </a:p>
          <a:p>
            <a:pPr marL="0" indent="0">
              <a:buNone/>
            </a:pPr>
            <a:r>
              <a:rPr lang="pl-PL" sz="1400" dirty="0" smtClean="0"/>
              <a:t>Po </a:t>
            </a:r>
            <a:r>
              <a:rPr lang="pl-PL" sz="1400" dirty="0"/>
              <a:t>otrzymaniu oświadczenia płatnik zastosuje ulgę najpóźniej w kolejnym miesiącu. Przestanie ją stosować, jeśli poinformujesz o zmianie stanu faktycznego lub przestaniesz spełniać warunki do jej stosowania (np. kwota przychodów przekroczy limit ulgi).  </a:t>
            </a:r>
          </a:p>
          <a:p>
            <a:pPr marL="0" indent="0">
              <a:buNone/>
            </a:pPr>
            <a:endParaRPr lang="pl-PL" sz="1400" dirty="0" smtClean="0"/>
          </a:p>
          <a:p>
            <a:pPr marL="0" indent="0">
              <a:buNone/>
            </a:pPr>
            <a:r>
              <a:rPr lang="pl-PL" sz="1400" dirty="0" smtClean="0"/>
              <a:t>Jeśli </a:t>
            </a:r>
            <a:r>
              <a:rPr lang="pl-PL" sz="1400" dirty="0"/>
              <a:t>w trakcie roku sam obliczasz podatek (zaliczkę na podatek) od przychodów z pracy na etacie, z umów zlecenia zawartych z firmą lub z pozarolniczej działalności gospodarczej, to samodzielnie zastosuj ulgę wyłączając przychody nią objęte z przychodów podlegających opodatkowaniu.  </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10</a:t>
            </a:fld>
            <a:endParaRPr lang="pl-PL"/>
          </a:p>
        </p:txBody>
      </p:sp>
    </p:spTree>
    <p:extLst>
      <p:ext uri="{BB962C8B-B14F-4D97-AF65-F5344CB8AC3E}">
        <p14:creationId xmlns:p14="http://schemas.microsoft.com/office/powerpoint/2010/main" val="85488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88422" y="1624012"/>
            <a:ext cx="8229600" cy="4525963"/>
          </a:xfrm>
        </p:spPr>
        <p:txBody>
          <a:bodyPr/>
          <a:lstStyle/>
          <a:p>
            <a:r>
              <a:rPr lang="pl-PL" sz="1400" b="1" dirty="0" smtClean="0"/>
              <a:t>po </a:t>
            </a:r>
            <a:r>
              <a:rPr lang="pl-PL" sz="1400" b="1" dirty="0"/>
              <a:t>zakończeniu roku w zeznaniu </a:t>
            </a:r>
            <a:r>
              <a:rPr lang="pl-PL" sz="1400" b="1" dirty="0" smtClean="0"/>
              <a:t>podatkowym</a:t>
            </a:r>
          </a:p>
          <a:p>
            <a:pPr marL="0" lvl="0" indent="0">
              <a:buNone/>
            </a:pPr>
            <a:endParaRPr lang="pl-PL" sz="1400" b="1" dirty="0"/>
          </a:p>
          <a:p>
            <a:pPr marL="0" indent="0">
              <a:buNone/>
            </a:pPr>
            <a:r>
              <a:rPr lang="pl-PL" sz="1400" dirty="0"/>
              <a:t>Jeśli spełniasz warunki do ulgi, a nie była ona stosowana w trakcie roku przy obliczaniu zaliczek na podatek, to złóż zeznanie podatkowe. </a:t>
            </a:r>
          </a:p>
          <a:p>
            <a:pPr marL="0" indent="0">
              <a:buNone/>
            </a:pPr>
            <a:endParaRPr lang="pl-PL" sz="1400" dirty="0" smtClean="0"/>
          </a:p>
          <a:p>
            <a:pPr marL="0" indent="0">
              <a:buNone/>
            </a:pPr>
            <a:r>
              <a:rPr lang="pl-PL" sz="1400" dirty="0" smtClean="0"/>
              <a:t>To </a:t>
            </a:r>
            <a:r>
              <a:rPr lang="pl-PL" sz="1400" dirty="0"/>
              <a:t>w nim dokonasz ostatecznego rozliczenia ulgi w ten sposób, że przychodów objętych ulgą nie wykażesz w przychodach, od których oblicza się podatek. W części dotyczącej przychodów podlegających opodatkowaniu wykażesz jedynie zaliczki na podatek w kwocie zapłaconej w trakcie roku. </a:t>
            </a:r>
          </a:p>
          <a:p>
            <a:pPr marL="0" indent="0">
              <a:buNone/>
            </a:pPr>
            <a:endParaRPr lang="pl-PL" sz="1400" dirty="0" smtClean="0"/>
          </a:p>
          <a:p>
            <a:pPr marL="0" indent="0">
              <a:buNone/>
            </a:pPr>
            <a:r>
              <a:rPr lang="pl-PL" sz="1400" dirty="0" smtClean="0"/>
              <a:t>Zeznanie </a:t>
            </a:r>
            <a:r>
              <a:rPr lang="pl-PL" sz="1400" dirty="0"/>
              <a:t>złóż również wtedy, gdy ulgą nie jest objęta całość uzyskanych przychodów, na przykład te, które wykroczyły ponad limit lub te, które otrzymałeś do ukończenia 60. roku życia w przypadku kobiety, albo 65. roku życia w przypadku mężczyzny. </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11</a:t>
            </a:fld>
            <a:endParaRPr lang="pl-PL"/>
          </a:p>
        </p:txBody>
      </p:sp>
    </p:spTree>
    <p:extLst>
      <p:ext uri="{BB962C8B-B14F-4D97-AF65-F5344CB8AC3E}">
        <p14:creationId xmlns:p14="http://schemas.microsoft.com/office/powerpoint/2010/main" val="32426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14400" y="1600200"/>
            <a:ext cx="8229600" cy="4525963"/>
          </a:xfrm>
        </p:spPr>
        <p:txBody>
          <a:bodyPr/>
          <a:lstStyle/>
          <a:p>
            <a:pPr marL="0" indent="0">
              <a:buNone/>
            </a:pPr>
            <a:r>
              <a:rPr lang="pl-PL" sz="1400" b="1" dirty="0"/>
              <a:t>Ulga a koszty uzyskania przychodów </a:t>
            </a:r>
            <a:endParaRPr lang="pl-PL" sz="1400" dirty="0"/>
          </a:p>
          <a:p>
            <a:pPr marL="0" indent="0">
              <a:buNone/>
            </a:pPr>
            <a:r>
              <a:rPr lang="pl-PL" sz="1400" dirty="0"/>
              <a:t>Jeśli w odniesieniu do przychodów z pracy na etacie lub z umów zlecenia zawartych z firmą otrzymałeś zarówno przychody objęte ulgą oraz podlegające opodatkowaniu, do przychodów podlegających </a:t>
            </a:r>
            <a:r>
              <a:rPr lang="pl-PL" sz="1400" dirty="0" smtClean="0"/>
              <a:t>opodatkowaniu możesz zastosować koszty uzyskania przychodów do wysokości nieprzekraczającej kwoty opodatkowanych przychodów. </a:t>
            </a:r>
          </a:p>
          <a:p>
            <a:pPr marL="0" indent="0">
              <a:buNone/>
            </a:pPr>
            <a:endParaRPr lang="pl-PL" sz="1400" dirty="0" smtClean="0"/>
          </a:p>
          <a:p>
            <a:pPr marL="0" indent="0">
              <a:buNone/>
            </a:pPr>
            <a:r>
              <a:rPr lang="pl-PL" sz="1400" dirty="0" smtClean="0"/>
              <a:t>Jeśli do przychodów podlegających </a:t>
            </a:r>
            <a:r>
              <a:rPr lang="pl-PL" sz="1400" dirty="0"/>
              <a:t>opodatkowaniu z pracy na etacie stosujesz 50% koszty uzyskania przychodów, suma tych kosztów oraz przychodów zwolnionych od podatku w ramach ulgi dla rodzin 4+, ulgi dla młodych, ulgi na powrót oraz ulgi dla pracujących emerytów nie może przekroczyć rocznie kwoty 120 000 zł.</a:t>
            </a:r>
          </a:p>
          <a:p>
            <a:pPr marL="0" indent="0">
              <a:buNone/>
            </a:pPr>
            <a:endParaRPr lang="pl-PL" sz="1400" dirty="0" smtClean="0"/>
          </a:p>
          <a:p>
            <a:pPr marL="0" indent="0">
              <a:buNone/>
            </a:pPr>
            <a:r>
              <a:rPr lang="pl-PL" sz="1400" dirty="0" smtClean="0"/>
              <a:t>Jeśli </a:t>
            </a:r>
            <a:r>
              <a:rPr lang="pl-PL" sz="1400" dirty="0"/>
              <a:t>z ulgi korzystasz w ramach pozarolniczej działalności gospodarczej, to kosztów uzyskania przychodów zwolnionych nie musisz wyłączać z kosztów podatkowych związanych z tą działalnością. Pomimo, że część lub całość przychodów z tej działalności będzie korzystać ze zwolnienia, to poniesione koszty pozostaną kosztami uzyskania przychodów</a:t>
            </a:r>
            <a:r>
              <a:rPr lang="pl-PL" sz="1400" dirty="0" smtClean="0"/>
              <a:t>.</a:t>
            </a: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12</a:t>
            </a:fld>
            <a:endParaRPr lang="pl-PL"/>
          </a:p>
        </p:txBody>
      </p:sp>
    </p:spTree>
    <p:extLst>
      <p:ext uri="{BB962C8B-B14F-4D97-AF65-F5344CB8AC3E}">
        <p14:creationId xmlns:p14="http://schemas.microsoft.com/office/powerpoint/2010/main" val="91016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14400" y="1598023"/>
            <a:ext cx="8229600" cy="4525963"/>
          </a:xfrm>
        </p:spPr>
        <p:txBody>
          <a:bodyPr/>
          <a:lstStyle/>
          <a:p>
            <a:pPr marL="0" indent="0">
              <a:buNone/>
            </a:pPr>
            <a:r>
              <a:rPr lang="pl-PL" sz="1400" b="1" dirty="0"/>
              <a:t>Ulga a składki na ubezpieczenia społeczne i zdrowotne</a:t>
            </a:r>
            <a:endParaRPr lang="pl-PL" sz="1400" dirty="0"/>
          </a:p>
          <a:p>
            <a:pPr marL="0" indent="0">
              <a:buNone/>
            </a:pPr>
            <a:r>
              <a:rPr lang="pl-PL" sz="1400" dirty="0"/>
              <a:t>Przychody objęte ulgą podlegają ubezpieczeniom społecznym i zdrowotnym.</a:t>
            </a:r>
          </a:p>
          <a:p>
            <a:pPr marL="0" indent="0">
              <a:buNone/>
            </a:pPr>
            <a:endParaRPr lang="pl-PL" sz="1400" dirty="0" smtClean="0"/>
          </a:p>
          <a:p>
            <a:pPr marL="0" indent="0">
              <a:buNone/>
            </a:pPr>
            <a:r>
              <a:rPr lang="pl-PL" sz="1400" dirty="0"/>
              <a:t>S</a:t>
            </a:r>
            <a:r>
              <a:rPr lang="pl-PL" sz="1400" dirty="0" smtClean="0"/>
              <a:t>kładki </a:t>
            </a:r>
            <a:r>
              <a:rPr lang="pl-PL" sz="1400" dirty="0"/>
              <a:t>na ubezpieczenia społeczne i zdrowotne zapłacone od przychodów objętych ulgą nie podlegają odliczeniu odpowiednio od dochodu i podatku PIT. </a:t>
            </a:r>
          </a:p>
          <a:p>
            <a:pPr marL="0" indent="0">
              <a:buNone/>
            </a:pPr>
            <a:endParaRPr lang="pl-PL" sz="1400" dirty="0" smtClean="0"/>
          </a:p>
          <a:p>
            <a:pPr marL="0" indent="0">
              <a:buNone/>
            </a:pPr>
            <a:r>
              <a:rPr lang="pl-PL" sz="1400" dirty="0" smtClean="0"/>
              <a:t>Składki </a:t>
            </a:r>
            <a:r>
              <a:rPr lang="pl-PL" sz="1400" dirty="0"/>
              <a:t>na ubezpieczenia społeczne opłacone od przychodów z pozarolniczej działalności gospodarczej, które są objęte ulgą mogą być zaliczone do kosztów uzyskania przychodów z tej działalności.</a:t>
            </a:r>
          </a:p>
          <a:p>
            <a:pPr marL="0" indent="0">
              <a:buNone/>
            </a:pPr>
            <a:endParaRPr lang="pl-PL" sz="1400" dirty="0" smtClean="0"/>
          </a:p>
          <a:p>
            <a:pPr marL="0" indent="0">
              <a:buNone/>
            </a:pPr>
            <a:r>
              <a:rPr lang="pl-PL" sz="1400" dirty="0" smtClean="0"/>
              <a:t>Składki </a:t>
            </a:r>
            <a:r>
              <a:rPr lang="pl-PL" sz="1400" dirty="0"/>
              <a:t>na ubezpieczenia społeczne i zdrowotne mogą być również uwzględniane w limicie składek dla potrzeb zwrotu niewykorzystanej ulgi na dzieci.</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13</a:t>
            </a:fld>
            <a:endParaRPr lang="pl-PL"/>
          </a:p>
        </p:txBody>
      </p:sp>
    </p:spTree>
    <p:extLst>
      <p:ext uri="{BB962C8B-B14F-4D97-AF65-F5344CB8AC3E}">
        <p14:creationId xmlns:p14="http://schemas.microsoft.com/office/powerpoint/2010/main" val="264762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zerowy PIT dla rodzin 4+ </a:t>
            </a:r>
            <a:endParaRPr lang="pl-PL" sz="3200" b="1" dirty="0">
              <a:solidFill>
                <a:srgbClr val="FF0000"/>
              </a:solidFill>
            </a:endParaRPr>
          </a:p>
        </p:txBody>
      </p:sp>
      <p:sp>
        <p:nvSpPr>
          <p:cNvPr id="3" name="Symbol zastępczy zawartości 2"/>
          <p:cNvSpPr>
            <a:spLocks noGrp="1"/>
          </p:cNvSpPr>
          <p:nvPr>
            <p:ph idx="1"/>
          </p:nvPr>
        </p:nvSpPr>
        <p:spPr>
          <a:xfrm>
            <a:off x="914400" y="1333500"/>
            <a:ext cx="8229600" cy="5480050"/>
          </a:xfrm>
        </p:spPr>
        <p:txBody>
          <a:bodyPr/>
          <a:lstStyle/>
          <a:p>
            <a:pPr marL="0" indent="0">
              <a:buNone/>
            </a:pPr>
            <a:r>
              <a:rPr lang="pl-PL" sz="1400" dirty="0"/>
              <a:t>Ulga dla rodzin 4+, zwana też PIT-0, </a:t>
            </a:r>
            <a:r>
              <a:rPr lang="pl-PL" sz="1400" dirty="0" smtClean="0"/>
              <a:t>to </a:t>
            </a:r>
            <a:r>
              <a:rPr lang="pl-PL" sz="1400" dirty="0"/>
              <a:t>rozwiązanie dla wszystkich rodziców, którzy wychowują co najmniej 4 dzieci - niezależnie od tego czy są zatrudnieni </a:t>
            </a:r>
            <a:r>
              <a:rPr lang="pl-PL" sz="1400" dirty="0" smtClean="0"/>
              <a:t>na etacie</a:t>
            </a:r>
            <a:r>
              <a:rPr lang="pl-PL" sz="1400" dirty="0"/>
              <a:t>, czy są przedsiębiorcami. Czy wychowują dzieci razem, czy są samotnymi </a:t>
            </a:r>
            <a:r>
              <a:rPr lang="pl-PL" sz="1400" dirty="0" smtClean="0"/>
              <a:t>rodzicami. </a:t>
            </a:r>
            <a:r>
              <a:rPr lang="pl-PL" sz="1400" b="1" dirty="0" smtClean="0"/>
              <a:t>Każdy </a:t>
            </a:r>
            <a:r>
              <a:rPr lang="pl-PL" sz="1400" b="1" dirty="0"/>
              <a:t>rodzic co najmniej czwórki dzieci, którego przychód wynosi </a:t>
            </a:r>
            <a:r>
              <a:rPr lang="pl-PL" sz="1400" b="1" dirty="0">
                <a:solidFill>
                  <a:srgbClr val="FF0000"/>
                </a:solidFill>
              </a:rPr>
              <a:t>do 85 528 zł</a:t>
            </a:r>
            <a:r>
              <a:rPr lang="pl-PL" sz="1400" b="1" dirty="0"/>
              <a:t>, nie będzie płacić </a:t>
            </a:r>
            <a:r>
              <a:rPr lang="pl-PL" sz="1400" b="1" dirty="0" smtClean="0"/>
              <a:t>PIT. </a:t>
            </a:r>
            <a:r>
              <a:rPr lang="pl-PL" sz="1400" dirty="0" smtClean="0"/>
              <a:t>Przy </a:t>
            </a:r>
            <a:r>
              <a:rPr lang="pl-PL" sz="1400" dirty="0"/>
              <a:t>wyższych zarobkach podatek będzie płacony dopiero od nadwyżki ponad tę </a:t>
            </a:r>
            <a:r>
              <a:rPr lang="pl-PL" sz="1400" dirty="0" smtClean="0"/>
              <a:t>kwotę. Rodzice</a:t>
            </a:r>
            <a:r>
              <a:rPr lang="pl-PL" sz="1400" dirty="0"/>
              <a:t>, którzy rozliczają się na zasadach ogólnych (według skali podatkowej), dzięki reformie Polskiego Ładu też będą korzystać</a:t>
            </a:r>
          </a:p>
          <a:p>
            <a:pPr marL="0" indent="0">
              <a:buNone/>
            </a:pPr>
            <a:r>
              <a:rPr lang="pl-PL" sz="1400" dirty="0"/>
              <a:t>z 30 tys. zł kwoty wolnej. Oznacza to że rodzic, który rozlicza się na zasadach ogólnych, </a:t>
            </a:r>
            <a:r>
              <a:rPr lang="pl-PL" sz="1400" b="1" dirty="0"/>
              <a:t>nie będzie płacić PIT </a:t>
            </a:r>
            <a:r>
              <a:rPr lang="pl-PL" sz="1400" b="1" dirty="0">
                <a:solidFill>
                  <a:srgbClr val="FF0000"/>
                </a:solidFill>
              </a:rPr>
              <a:t>co najmniej </a:t>
            </a:r>
            <a:r>
              <a:rPr lang="pl-PL" sz="1400" b="1" dirty="0" smtClean="0">
                <a:solidFill>
                  <a:srgbClr val="FF0000"/>
                </a:solidFill>
              </a:rPr>
              <a:t>do kwoty </a:t>
            </a:r>
            <a:r>
              <a:rPr lang="pl-PL" sz="1400" b="1" dirty="0">
                <a:solidFill>
                  <a:srgbClr val="FF0000"/>
                </a:solidFill>
              </a:rPr>
              <a:t>115 528 zł. </a:t>
            </a:r>
            <a:r>
              <a:rPr lang="pl-PL" sz="1400" b="1" dirty="0"/>
              <a:t>Przy wspólnym rozliczeniu małżonków kwota bez PIT wynosić będzie </a:t>
            </a:r>
            <a:r>
              <a:rPr lang="pl-PL" sz="1400" b="1" dirty="0">
                <a:solidFill>
                  <a:srgbClr val="FF0000"/>
                </a:solidFill>
              </a:rPr>
              <a:t>231 056 </a:t>
            </a:r>
            <a:r>
              <a:rPr lang="pl-PL" sz="1400" b="1" dirty="0" smtClean="0">
                <a:solidFill>
                  <a:srgbClr val="FF0000"/>
                </a:solidFill>
              </a:rPr>
              <a:t>zł.</a:t>
            </a:r>
            <a:endParaRPr lang="pl-PL" sz="1400" b="1" dirty="0">
              <a:solidFill>
                <a:srgbClr val="FF0000"/>
              </a:solidFill>
            </a:endParaRPr>
          </a:p>
          <a:p>
            <a:pPr marL="0" indent="0">
              <a:buNone/>
            </a:pPr>
            <a:endParaRPr lang="pl-PL" sz="1400" dirty="0" smtClean="0"/>
          </a:p>
          <a:p>
            <a:pPr marL="0" indent="0">
              <a:buNone/>
            </a:pPr>
            <a:r>
              <a:rPr lang="pl-PL" sz="1400" b="1" dirty="0"/>
              <a:t>Na czym polega</a:t>
            </a:r>
            <a:endParaRPr lang="pl-PL" sz="1400" dirty="0"/>
          </a:p>
          <a:p>
            <a:pPr marL="0" indent="0">
              <a:buNone/>
            </a:pPr>
            <a:r>
              <a:rPr lang="pl-PL" sz="1400" b="1" dirty="0"/>
              <a:t>Ulga dla rodzin 4+ polega na zwolnieniu od podatku PIT:</a:t>
            </a:r>
          </a:p>
          <a:p>
            <a:pPr lvl="1">
              <a:buFont typeface="Wingdings" panose="05000000000000000000" pitchFamily="2" charset="2"/>
              <a:buChar char="q"/>
            </a:pPr>
            <a:r>
              <a:rPr lang="pl-PL" sz="1400" dirty="0"/>
              <a:t>przychodów na etacie,</a:t>
            </a:r>
          </a:p>
          <a:p>
            <a:pPr lvl="1">
              <a:buFont typeface="Wingdings" panose="05000000000000000000" pitchFamily="2" charset="2"/>
              <a:buChar char="q"/>
            </a:pPr>
            <a:r>
              <a:rPr lang="pl-PL" sz="1400" dirty="0"/>
              <a:t>przychodów z umów zlecenia zawartych z firmą oraz</a:t>
            </a:r>
          </a:p>
          <a:p>
            <a:pPr lvl="1">
              <a:buFont typeface="Wingdings" panose="05000000000000000000" pitchFamily="2" charset="2"/>
              <a:buChar char="q"/>
            </a:pPr>
            <a:r>
              <a:rPr lang="pl-PL" sz="1400" dirty="0"/>
              <a:t>przychodów z działalności gospodarczej.</a:t>
            </a:r>
          </a:p>
          <a:p>
            <a:pPr marL="0" indent="0">
              <a:buNone/>
            </a:pPr>
            <a:endParaRPr lang="pl-PL" sz="1400" dirty="0" smtClean="0"/>
          </a:p>
          <a:p>
            <a:pPr marL="0" indent="0">
              <a:buNone/>
            </a:pPr>
            <a:r>
              <a:rPr lang="pl-PL" sz="1400" b="1" dirty="0" smtClean="0"/>
              <a:t>Ulga </a:t>
            </a:r>
            <a:r>
              <a:rPr lang="pl-PL" sz="1400" b="1" dirty="0"/>
              <a:t>obejmuje przychody:</a:t>
            </a:r>
          </a:p>
          <a:p>
            <a:pPr lvl="1">
              <a:buFont typeface="Wingdings" panose="05000000000000000000" pitchFamily="2" charset="2"/>
              <a:buChar char="q"/>
            </a:pPr>
            <a:r>
              <a:rPr lang="pl-PL" sz="1400" dirty="0"/>
              <a:t>do których ma </a:t>
            </a:r>
            <a:r>
              <a:rPr lang="pl-PL" sz="1400" dirty="0" smtClean="0"/>
              <a:t>zastosowanie: skala </a:t>
            </a:r>
            <a:r>
              <a:rPr lang="pl-PL" sz="1400" dirty="0"/>
              <a:t>podatkowa ze stawkami 17% i 32%, </a:t>
            </a:r>
            <a:r>
              <a:rPr lang="pl-PL" sz="1400" dirty="0" smtClean="0"/>
              <a:t>jednolita </a:t>
            </a:r>
            <a:r>
              <a:rPr lang="pl-PL" sz="1400" dirty="0"/>
              <a:t>5% albo 19% stawka podatku dla przedsiębiorców lub </a:t>
            </a:r>
            <a:r>
              <a:rPr lang="pl-PL" sz="1400" dirty="0" smtClean="0"/>
              <a:t>ryczałt </a:t>
            </a:r>
            <a:r>
              <a:rPr lang="pl-PL" sz="1400" dirty="0"/>
              <a:t>od przychodów ewidencjonowanych,</a:t>
            </a:r>
          </a:p>
          <a:p>
            <a:pPr lvl="1">
              <a:buFont typeface="Wingdings" panose="05000000000000000000" pitchFamily="2" charset="2"/>
              <a:buChar char="q"/>
            </a:pPr>
            <a:r>
              <a:rPr lang="pl-PL" sz="1400" dirty="0"/>
              <a:t>do wysokości nieprzekraczającej w roku podatkowym 85 528 zł rocznie u każdego z rodziców (opiekunów prawnych). Dla dwojga rodziców (opiekunów prawnych) limit przychodu zwolnionego od podatku wynosi 171 056 zł rocznie,</a:t>
            </a:r>
          </a:p>
          <a:p>
            <a:pPr lvl="1">
              <a:buFont typeface="Wingdings" panose="05000000000000000000" pitchFamily="2" charset="2"/>
              <a:buChar char="q"/>
            </a:pPr>
            <a:r>
              <a:rPr lang="pl-PL" sz="1400" b="1" dirty="0">
                <a:solidFill>
                  <a:srgbClr val="FF0000"/>
                </a:solidFill>
              </a:rPr>
              <a:t>uzyskane od 1 stycznia 2022 roku.</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14</a:t>
            </a:fld>
            <a:endParaRPr lang="pl-PL"/>
          </a:p>
        </p:txBody>
      </p:sp>
    </p:spTree>
    <p:extLst>
      <p:ext uri="{BB962C8B-B14F-4D97-AF65-F5344CB8AC3E}">
        <p14:creationId xmlns:p14="http://schemas.microsoft.com/office/powerpoint/2010/main" val="87162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zerowy PIT dla rodzin 4+ </a:t>
            </a:r>
            <a:endParaRPr lang="pl-PL" sz="3200" b="1" dirty="0">
              <a:solidFill>
                <a:srgbClr val="FF0000"/>
              </a:solidFill>
            </a:endParaRPr>
          </a:p>
        </p:txBody>
      </p:sp>
      <p:sp>
        <p:nvSpPr>
          <p:cNvPr id="3" name="Symbol zastępczy zawartości 2"/>
          <p:cNvSpPr>
            <a:spLocks noGrp="1"/>
          </p:cNvSpPr>
          <p:nvPr>
            <p:ph idx="1"/>
          </p:nvPr>
        </p:nvSpPr>
        <p:spPr>
          <a:xfrm>
            <a:off x="965515" y="1417638"/>
            <a:ext cx="8229600" cy="4525963"/>
          </a:xfrm>
        </p:spPr>
        <p:txBody>
          <a:bodyPr/>
          <a:lstStyle/>
          <a:p>
            <a:pPr marL="0" indent="0">
              <a:buNone/>
            </a:pPr>
            <a:r>
              <a:rPr lang="pl-PL" sz="1400" dirty="0" smtClean="0"/>
              <a:t>Suma </a:t>
            </a:r>
            <a:r>
              <a:rPr lang="pl-PL" sz="1400" dirty="0"/>
              <a:t>przychodów zwolnionych od podatku w ramach ulgi dla rodzin 4+, ulgi dla młodych, ulgi na powrót oraz ulgi dla pracujących seniorów nie może przekroczyć rocznie kwoty 85 528 zł. W kwocie tej nie uwzględnia się przychodów podlegających opodatkowaniu zryczałtowanym podatkiem dochodowym na podstawie ustawy PIT, przychodów zwolnionych od podatku dochodowego (innych niż wymienione), oraz przychodów, od których na podstawie przepisów Ordynacji podatkowej zaniechano poboru podatku.</a:t>
            </a:r>
          </a:p>
          <a:p>
            <a:pPr marL="0" lvl="0" indent="0">
              <a:buNone/>
            </a:pPr>
            <a:endParaRPr lang="pl-PL" sz="1400" dirty="0"/>
          </a:p>
          <a:p>
            <a:pPr marL="0" indent="0">
              <a:buNone/>
            </a:pPr>
            <a:r>
              <a:rPr lang="pl-PL" sz="1400" b="1" dirty="0"/>
              <a:t>Kto może skorzystać</a:t>
            </a:r>
            <a:endParaRPr lang="pl-PL" sz="1400" dirty="0"/>
          </a:p>
          <a:p>
            <a:pPr marL="0" indent="0">
              <a:buNone/>
            </a:pPr>
            <a:r>
              <a:rPr lang="pl-PL" sz="1400" b="1" dirty="0"/>
              <a:t>Podatnik, który w roku podatkowym w stosunku do co najmniej czworga dzieci:</a:t>
            </a:r>
          </a:p>
          <a:p>
            <a:pPr lvl="0">
              <a:buFont typeface="Wingdings" panose="05000000000000000000" pitchFamily="2" charset="2"/>
              <a:buChar char="q"/>
            </a:pPr>
            <a:r>
              <a:rPr lang="pl-PL" sz="1400" dirty="0"/>
              <a:t>wykonywał władzę rodzicielską,</a:t>
            </a:r>
          </a:p>
          <a:p>
            <a:pPr lvl="0">
              <a:buFont typeface="Wingdings" panose="05000000000000000000" pitchFamily="2" charset="2"/>
              <a:buChar char="q"/>
            </a:pPr>
            <a:r>
              <a:rPr lang="pl-PL" sz="1400" dirty="0"/>
              <a:t>był opiekunem prawnym, jeżeli dziecko z nim zamieszkiwało,</a:t>
            </a:r>
          </a:p>
          <a:p>
            <a:pPr lvl="0">
              <a:buFont typeface="Wingdings" panose="05000000000000000000" pitchFamily="2" charset="2"/>
              <a:buChar char="q"/>
            </a:pPr>
            <a:r>
              <a:rPr lang="pl-PL" sz="1400" dirty="0"/>
              <a:t>był rodzicem zastępczym na podstawie orzeczenia sądu lub umowy zawartej ze starostą,</a:t>
            </a:r>
          </a:p>
          <a:p>
            <a:pPr lvl="0">
              <a:buFont typeface="Wingdings" panose="05000000000000000000" pitchFamily="2" charset="2"/>
              <a:buChar char="q"/>
            </a:pPr>
            <a:r>
              <a:rPr lang="pl-PL" sz="1400" dirty="0"/>
              <a:t>a wobec dorosłych, uczących się dzieci wykonywał ciążący na nim obowiązek alimentacyjny albo był rodzicem zastępczym.</a:t>
            </a:r>
          </a:p>
          <a:p>
            <a:pPr marL="0" indent="0">
              <a:buNone/>
            </a:pPr>
            <a:endParaRPr lang="pl-PL" sz="1400" dirty="0" smtClean="0"/>
          </a:p>
          <a:p>
            <a:pPr marL="0" indent="0">
              <a:buNone/>
            </a:pPr>
            <a:r>
              <a:rPr lang="pl-PL" sz="1400" dirty="0" smtClean="0"/>
              <a:t>Ulga </a:t>
            </a:r>
            <a:r>
              <a:rPr lang="pl-PL" sz="1400" dirty="0"/>
              <a:t>dotyczy rodziców, w tym rodziców zastępczych, oraz opiekunów prawnych, bez względu na ich stan cywilny. Mogą z niej korzystać zarówno samotni rodzice (opiekunowie prawni), jak i małżonkowie. </a:t>
            </a:r>
          </a:p>
          <a:p>
            <a:pPr marL="0" indent="0">
              <a:buNone/>
            </a:pPr>
            <a:endParaRPr lang="pl-PL" sz="1400" dirty="0" smtClean="0"/>
          </a:p>
          <a:p>
            <a:pPr marL="0" indent="0">
              <a:buNone/>
            </a:pPr>
            <a:r>
              <a:rPr lang="pl-PL" sz="1400" dirty="0" smtClean="0"/>
              <a:t>Ulga </a:t>
            </a:r>
            <a:r>
              <a:rPr lang="pl-PL" sz="1400" dirty="0"/>
              <a:t>przysługuje podatnikowi wychowującemu dzieci: małoletnie, dorosłe, ale otrzymujące zasiłek (dodatek) pielęgnacyjny lub rentę socjalną – bez względu na wysokość ich rocznych dochodów oraz pełnoletnie do ukończenia 25. roku życia, uczące się dzieci. </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15</a:t>
            </a:fld>
            <a:endParaRPr lang="pl-PL"/>
          </a:p>
        </p:txBody>
      </p:sp>
    </p:spTree>
    <p:extLst>
      <p:ext uri="{BB962C8B-B14F-4D97-AF65-F5344CB8AC3E}">
        <p14:creationId xmlns:p14="http://schemas.microsoft.com/office/powerpoint/2010/main" val="103873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950912"/>
          </a:xfrm>
        </p:spPr>
        <p:txBody>
          <a:bodyPr/>
          <a:lstStyle/>
          <a:p>
            <a:r>
              <a:rPr lang="pl-PL" sz="3200" b="1" dirty="0" smtClean="0">
                <a:solidFill>
                  <a:srgbClr val="FF0000"/>
                </a:solidFill>
              </a:rPr>
              <a:t>Ulga zerowy PIT dla rodzin 4+ </a:t>
            </a:r>
            <a:endParaRPr lang="pl-PL" sz="3200" b="1" dirty="0">
              <a:solidFill>
                <a:srgbClr val="FF0000"/>
              </a:solidFill>
            </a:endParaRPr>
          </a:p>
        </p:txBody>
      </p:sp>
      <p:sp>
        <p:nvSpPr>
          <p:cNvPr id="3" name="Symbol zastępczy zawartości 2"/>
          <p:cNvSpPr>
            <a:spLocks noGrp="1"/>
          </p:cNvSpPr>
          <p:nvPr>
            <p:ph idx="1"/>
          </p:nvPr>
        </p:nvSpPr>
        <p:spPr>
          <a:xfrm>
            <a:off x="914400" y="1225550"/>
            <a:ext cx="8229600" cy="5568950"/>
          </a:xfrm>
        </p:spPr>
        <p:txBody>
          <a:bodyPr/>
          <a:lstStyle/>
          <a:p>
            <a:pPr marL="0" indent="0">
              <a:buNone/>
            </a:pPr>
            <a:r>
              <a:rPr lang="pl-PL" sz="1400" b="1" dirty="0" smtClean="0"/>
              <a:t>Podatnik </a:t>
            </a:r>
            <a:r>
              <a:rPr lang="pl-PL" sz="1400" b="1" dirty="0"/>
              <a:t>skorzysta z ulgi, jeśli dorosłe, do ukończenia 25. roku życia, uczące się dzieci w roku podatkowym:</a:t>
            </a:r>
          </a:p>
          <a:p>
            <a:pPr lvl="0">
              <a:buFont typeface="Wingdings" panose="05000000000000000000" pitchFamily="2" charset="2"/>
              <a:buChar char="q"/>
            </a:pPr>
            <a:r>
              <a:rPr lang="pl-PL" sz="1400" dirty="0"/>
              <a:t>nie stosowały przepisów o 19% podatku liniowym lub ustawy o ryczałcie, z wyjątkiem opodatkowania przychodów z tzw. najmu prywatnego, </a:t>
            </a:r>
          </a:p>
          <a:p>
            <a:pPr lvl="0">
              <a:buFont typeface="Wingdings" panose="05000000000000000000" pitchFamily="2" charset="2"/>
              <a:buChar char="q"/>
            </a:pPr>
            <a:r>
              <a:rPr lang="pl-PL" sz="1400" dirty="0"/>
              <a:t>nie podlegały opodatkowaniu podatkiem tonażowym na zasadach określonych w ustawie o podatku tonażowym lub tzw. podatkiem okrętowym na zasadach określonych w ustawie o aktywizacji przemysłu okrętowego i przemysłów komplementarnych, lub</a:t>
            </a:r>
          </a:p>
          <a:p>
            <a:pPr lvl="0">
              <a:buFont typeface="Wingdings" panose="05000000000000000000" pitchFamily="2" charset="2"/>
              <a:buChar char="q"/>
            </a:pPr>
            <a:r>
              <a:rPr lang="pl-PL" sz="1400" dirty="0"/>
              <a:t>nie uzyskały dochodów opodatkowanych według skali podatkowej lub 19% podatkiem z odpłatnego zbycia papierów wartościowych, udziałów (akcji) lub pochodnych instrumentów finansowych lub przychodów zwolnionych od podatku w ramach tzw. ulgi dla młodych czy ulgi na powrót, w łącznej wysokości przekraczającej</a:t>
            </a:r>
            <a:r>
              <a:rPr lang="pl-PL" sz="1400" b="1" dirty="0"/>
              <a:t> </a:t>
            </a:r>
            <a:r>
              <a:rPr lang="pl-PL" sz="1400" dirty="0"/>
              <a:t>3 089 zł</a:t>
            </a:r>
            <a:r>
              <a:rPr lang="pl-PL" sz="1400" b="1" dirty="0"/>
              <a:t>, </a:t>
            </a:r>
            <a:r>
              <a:rPr lang="pl-PL" sz="1400" dirty="0"/>
              <a:t>z</a:t>
            </a:r>
            <a:r>
              <a:rPr lang="pl-PL" sz="1400" b="1" dirty="0"/>
              <a:t> </a:t>
            </a:r>
            <a:r>
              <a:rPr lang="pl-PL" sz="1400" dirty="0"/>
              <a:t>wyjątkiem renty rodzinnej. </a:t>
            </a:r>
          </a:p>
          <a:p>
            <a:pPr marL="0" indent="0">
              <a:buNone/>
            </a:pPr>
            <a:endParaRPr lang="pl-PL" sz="800" dirty="0" smtClean="0"/>
          </a:p>
          <a:p>
            <a:pPr marL="0" indent="0">
              <a:buNone/>
            </a:pPr>
            <a:r>
              <a:rPr lang="pl-PL" sz="1400" dirty="0" smtClean="0"/>
              <a:t>Dziecko</a:t>
            </a:r>
            <a:r>
              <a:rPr lang="pl-PL" sz="1400" dirty="0"/>
              <a:t>, które orzeczeniem sądu zostało w roku podatkowym umieszczone w instytucji zapewniającej całodobowe utrzymanie, nie będzie uwzględniane przy ustalaniu prawa do ulgi rodzica (opiekuna prawnego).</a:t>
            </a:r>
          </a:p>
          <a:p>
            <a:pPr marL="0" indent="0">
              <a:buNone/>
            </a:pPr>
            <a:endParaRPr lang="pl-PL" sz="800" b="1" dirty="0"/>
          </a:p>
          <a:p>
            <a:pPr marL="0" indent="0">
              <a:buNone/>
            </a:pPr>
            <a:r>
              <a:rPr lang="pl-PL" sz="1400" dirty="0" smtClean="0"/>
              <a:t>Aby </a:t>
            </a:r>
            <a:r>
              <a:rPr lang="pl-PL" sz="1400" dirty="0"/>
              <a:t>skorzystać z tego odliczenia warunek posiadania czworga dzieci nie musi być spełniony przez cały rok podatkowy. Jeżeli czwarte dziecko urodziło się w grudniu danego roku, to podatnik, składając zeznanie podatkowe za ten rok (mimo, że przez cały rok podatkowy nie był rodzicem czworga dzieci), może skorzystać ze zwolnienia.</a:t>
            </a:r>
          </a:p>
          <a:p>
            <a:pPr marL="0" indent="0">
              <a:buNone/>
            </a:pPr>
            <a:endParaRPr lang="pl-PL" sz="1400" b="1" dirty="0" smtClean="0"/>
          </a:p>
          <a:p>
            <a:pPr marL="0" indent="0">
              <a:buNone/>
            </a:pPr>
            <a:r>
              <a:rPr lang="pl-PL" sz="1400" b="1" dirty="0" smtClean="0"/>
              <a:t>Jak </a:t>
            </a:r>
            <a:r>
              <a:rPr lang="pl-PL" sz="1400" b="1" dirty="0"/>
              <a:t>skorzystać</a:t>
            </a:r>
            <a:endParaRPr lang="pl-PL" sz="1400" dirty="0"/>
          </a:p>
          <a:p>
            <a:pPr marL="0" indent="0">
              <a:buNone/>
            </a:pPr>
            <a:r>
              <a:rPr lang="pl-PL" sz="1400" dirty="0"/>
              <a:t>Korzystanie z ulgi w praktyce polega na niewykazywaniu przychodów nią objętych w kwocie przychodów podlegających opodatkowaniu.</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16</a:t>
            </a:fld>
            <a:endParaRPr lang="pl-PL"/>
          </a:p>
        </p:txBody>
      </p:sp>
    </p:spTree>
    <p:extLst>
      <p:ext uri="{BB962C8B-B14F-4D97-AF65-F5344CB8AC3E}">
        <p14:creationId xmlns:p14="http://schemas.microsoft.com/office/powerpoint/2010/main" val="3371819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zerowy PIT dla rodzin 4+ </a:t>
            </a:r>
            <a:endParaRPr lang="pl-PL" sz="3200" b="1" dirty="0">
              <a:solidFill>
                <a:srgbClr val="FF0000"/>
              </a:solidFill>
            </a:endParaRPr>
          </a:p>
        </p:txBody>
      </p:sp>
      <p:sp>
        <p:nvSpPr>
          <p:cNvPr id="3" name="Symbol zastępczy zawartości 2"/>
          <p:cNvSpPr>
            <a:spLocks noGrp="1"/>
          </p:cNvSpPr>
          <p:nvPr>
            <p:ph idx="1"/>
          </p:nvPr>
        </p:nvSpPr>
        <p:spPr>
          <a:xfrm>
            <a:off x="914400" y="1277347"/>
            <a:ext cx="8229600" cy="5570538"/>
          </a:xfrm>
        </p:spPr>
        <p:txBody>
          <a:bodyPr/>
          <a:lstStyle/>
          <a:p>
            <a:pPr marL="0" indent="0">
              <a:buNone/>
            </a:pPr>
            <a:r>
              <a:rPr lang="pl-PL" sz="1600" b="1" dirty="0" smtClean="0"/>
              <a:t>Możesz </a:t>
            </a:r>
            <a:r>
              <a:rPr lang="pl-PL" sz="1600" b="1" dirty="0"/>
              <a:t>korzystać z ulgi</a:t>
            </a:r>
            <a:r>
              <a:rPr lang="pl-PL" sz="1600" b="1" dirty="0" smtClean="0"/>
              <a:t>:</a:t>
            </a:r>
          </a:p>
          <a:p>
            <a:pPr marL="0" indent="0">
              <a:buNone/>
            </a:pPr>
            <a:endParaRPr lang="pl-PL" sz="1400" b="1" dirty="0"/>
          </a:p>
          <a:p>
            <a:r>
              <a:rPr lang="pl-PL" sz="1400" b="1" dirty="0" smtClean="0"/>
              <a:t>już </a:t>
            </a:r>
            <a:r>
              <a:rPr lang="pl-PL" sz="1400" b="1" dirty="0"/>
              <a:t>w trakcie roku, przy obliczaniu zaliczek na podatek/podatku</a:t>
            </a:r>
          </a:p>
          <a:p>
            <a:pPr marL="0" indent="0">
              <a:buNone/>
            </a:pPr>
            <a:r>
              <a:rPr lang="pl-PL" sz="1400" dirty="0"/>
              <a:t>Jeśli uzyskujesz przychody za pośrednictwem płatnika (z pracy na etacie lub z umowy zlecenia zawartej z firmą), musisz mu złożyć pisemne oświadczenie pod rygorem odpowiedzialności karnej za złożenie fałszywego oświadczenia, że spełniasz warunki do stosowania zwolnienia; na tej podstawie płatnik będzie uwzględniał zwolnienie przy poborze zaliczek.</a:t>
            </a:r>
          </a:p>
          <a:p>
            <a:pPr marL="0" indent="0">
              <a:buNone/>
            </a:pPr>
            <a:endParaRPr lang="pl-PL" sz="900" dirty="0" smtClean="0"/>
          </a:p>
          <a:p>
            <a:pPr marL="0" indent="0">
              <a:buNone/>
            </a:pPr>
            <a:r>
              <a:rPr lang="pl-PL" sz="1400" dirty="0" smtClean="0"/>
              <a:t>Oświadczenie </a:t>
            </a:r>
            <a:r>
              <a:rPr lang="pl-PL" sz="1400" dirty="0"/>
              <a:t>możesz zredagować samodzielnie, ale musi ono zawierać następującą klauzulę: </a:t>
            </a:r>
            <a:r>
              <a:rPr lang="pl-PL" sz="1400" i="1" dirty="0"/>
              <a:t>„Jestem świadomy(a) odpowiedzialności karnej za złożenie fałszywego oświadczenia</a:t>
            </a:r>
            <a:r>
              <a:rPr lang="pl-PL" sz="1400" i="1" dirty="0" smtClean="0"/>
              <a:t>”</a:t>
            </a:r>
            <a:r>
              <a:rPr lang="pl-PL" sz="1400" dirty="0" smtClean="0"/>
              <a:t>.</a:t>
            </a:r>
          </a:p>
          <a:p>
            <a:pPr marL="0" indent="0">
              <a:buNone/>
            </a:pPr>
            <a:endParaRPr lang="pl-PL" sz="900" dirty="0" smtClean="0"/>
          </a:p>
          <a:p>
            <a:pPr marL="0" indent="0">
              <a:buNone/>
            </a:pPr>
            <a:r>
              <a:rPr lang="pl-PL" sz="1400" dirty="0" smtClean="0"/>
              <a:t>Jeśli </a:t>
            </a:r>
            <a:r>
              <a:rPr lang="pl-PL" sz="1400" dirty="0"/>
              <a:t>uzyskujesz przychody bez pośrednictwa płatnika z pracy z zagranicy, z emerytur i rent z zagranicy, z umowy zlecenia zawartej z firmą, czy z działalności gospodarczej, to zwolnienie od podatku możesz stosować na bieżąco</a:t>
            </a:r>
            <a:r>
              <a:rPr lang="pl-PL" sz="1400" dirty="0" smtClean="0"/>
              <a:t>.</a:t>
            </a:r>
          </a:p>
          <a:p>
            <a:pPr marL="0" indent="0">
              <a:buNone/>
            </a:pPr>
            <a:endParaRPr lang="pl-PL" sz="1400" dirty="0"/>
          </a:p>
          <a:p>
            <a:r>
              <a:rPr lang="pl-PL" sz="1400" b="1" dirty="0" smtClean="0"/>
              <a:t>w </a:t>
            </a:r>
            <a:r>
              <a:rPr lang="pl-PL" sz="1400" b="1" dirty="0"/>
              <a:t>rozliczeniu rocznym - wtedy odzyskasz nadpłacony podatek</a:t>
            </a:r>
          </a:p>
          <a:p>
            <a:pPr marL="0" indent="0">
              <a:buNone/>
            </a:pPr>
            <a:r>
              <a:rPr lang="pl-PL" sz="1400" dirty="0"/>
              <a:t>Korzystając z ulgi dla rodzin 4+, złóż w terminie określonym na złożenie zeznania informację o liczbie dzieci i ich numerach PESEL, a jeśli dzieci nie mają tego numeru, w informacji wskaż ich imiona, nazwiska oraz daty urodzenia. </a:t>
            </a:r>
            <a:endParaRPr lang="pl-PL" sz="1400" dirty="0" smtClean="0"/>
          </a:p>
          <a:p>
            <a:pPr marL="0" indent="0">
              <a:buNone/>
            </a:pPr>
            <a:endParaRPr lang="pl-PL" sz="1400" dirty="0" smtClean="0"/>
          </a:p>
          <a:p>
            <a:pPr marL="0" indent="0">
              <a:buNone/>
            </a:pPr>
            <a:r>
              <a:rPr lang="pl-PL" sz="1400" dirty="0" smtClean="0"/>
              <a:t>Nie </a:t>
            </a:r>
            <a:r>
              <a:rPr lang="pl-PL" sz="1400" dirty="0"/>
              <a:t>musisz składać tej informacji, jeśli w zeznaniu podatkowym skorzystałeś z ulgi na dzieci i oświadczyłeś w nim, że równocześnie skorzystałeś z ulgi dla rodzin 4+, a prawo do ulgi na dzieci, jak i ulgi dla rodzin 4+, przysługiwało na te same dzieci.</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17</a:t>
            </a:fld>
            <a:endParaRPr lang="pl-PL"/>
          </a:p>
        </p:txBody>
      </p:sp>
    </p:spTree>
    <p:extLst>
      <p:ext uri="{BB962C8B-B14F-4D97-AF65-F5344CB8AC3E}">
        <p14:creationId xmlns:p14="http://schemas.microsoft.com/office/powerpoint/2010/main" val="357646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zerowy PIT dla rodzin 4+ </a:t>
            </a:r>
            <a:endParaRPr lang="pl-PL" sz="3200" b="1" dirty="0">
              <a:solidFill>
                <a:srgbClr val="FF0000"/>
              </a:solidFill>
            </a:endParaRPr>
          </a:p>
        </p:txBody>
      </p:sp>
      <p:sp>
        <p:nvSpPr>
          <p:cNvPr id="3" name="Symbol zastępczy zawartości 2"/>
          <p:cNvSpPr>
            <a:spLocks noGrp="1"/>
          </p:cNvSpPr>
          <p:nvPr>
            <p:ph idx="1"/>
          </p:nvPr>
        </p:nvSpPr>
        <p:spPr>
          <a:xfrm>
            <a:off x="914400" y="1320800"/>
            <a:ext cx="8229600" cy="5537200"/>
          </a:xfrm>
        </p:spPr>
        <p:txBody>
          <a:bodyPr/>
          <a:lstStyle/>
          <a:p>
            <a:pPr marL="0" indent="0">
              <a:buNone/>
            </a:pPr>
            <a:r>
              <a:rPr lang="pl-PL" sz="1400" b="1" dirty="0"/>
              <a:t>Ulga a koszty uzyskania przychodów </a:t>
            </a:r>
            <a:endParaRPr lang="pl-PL" sz="1400" dirty="0"/>
          </a:p>
          <a:p>
            <a:pPr marL="0" indent="0">
              <a:buNone/>
            </a:pPr>
            <a:r>
              <a:rPr lang="pl-PL" sz="1400" dirty="0"/>
              <a:t>Jeśli w odniesieniu do przychodów z pracy na etacie lub z umów zlecenia zawartych z firmą otrzymałeś zarówno przychody objęte ulgą oraz podlegające opodatkowaniu, do przychodów podlegających opodatkowaniu możesz zastosować koszty uzyskania przychodów do wysokości nieprzekraczającej kwoty opodatkowanych przychodów. </a:t>
            </a:r>
            <a:endParaRPr lang="pl-PL" sz="1400" dirty="0" smtClean="0"/>
          </a:p>
          <a:p>
            <a:pPr marL="0" indent="0">
              <a:buNone/>
            </a:pPr>
            <a:r>
              <a:rPr lang="pl-PL" sz="1400" dirty="0" smtClean="0"/>
              <a:t>Jeśli </a:t>
            </a:r>
            <a:r>
              <a:rPr lang="pl-PL" sz="1400" dirty="0"/>
              <a:t>do przychodów podlegających opodatkowaniu z pracy na etacie stosujesz 50% koszty uzyskania przychodów, suma tych kosztów oraz przychodów zwolnionych od podatku w ramach ulgi dla rodzin 4+, ulgi dla młodych, ulgi na powrót oraz ulgi dla pracujących emerytów nie może przekroczyć rocznie kwoty 120 000 zł</a:t>
            </a:r>
            <a:r>
              <a:rPr lang="pl-PL" sz="1400" dirty="0" smtClean="0"/>
              <a:t>.</a:t>
            </a:r>
          </a:p>
          <a:p>
            <a:pPr marL="0" indent="0">
              <a:buNone/>
            </a:pPr>
            <a:r>
              <a:rPr lang="pl-PL" sz="1400" dirty="0" smtClean="0"/>
              <a:t>Jeśli </a:t>
            </a:r>
            <a:r>
              <a:rPr lang="pl-PL" sz="1400" dirty="0"/>
              <a:t>z ulgi korzystasz w ramach pozarolniczej działalności gospodarczej, to kosztów uzyskania przychodów zwolnionych nie musisz wyłączać z kosztów podatkowych związanych z tą działalnością. Pomimo, że część lub całość przychodów z tej działalności będzie korzystać ze zwolnienia, to poniesione koszty pozostaną kosztami uzyskania przychodów.</a:t>
            </a:r>
          </a:p>
          <a:p>
            <a:pPr marL="0" indent="0">
              <a:buNone/>
            </a:pPr>
            <a:endParaRPr lang="pl-PL" sz="1400" b="1" dirty="0" smtClean="0"/>
          </a:p>
          <a:p>
            <a:pPr marL="0" indent="0">
              <a:buNone/>
            </a:pPr>
            <a:r>
              <a:rPr lang="pl-PL" sz="1400" b="1" dirty="0" smtClean="0"/>
              <a:t>Ulga </a:t>
            </a:r>
            <a:r>
              <a:rPr lang="pl-PL" sz="1400" b="1" dirty="0"/>
              <a:t>a składki na ubezpieczenia społeczne i zdrowotne</a:t>
            </a:r>
            <a:endParaRPr lang="pl-PL" sz="1400" dirty="0"/>
          </a:p>
          <a:p>
            <a:pPr marL="0" indent="0">
              <a:buNone/>
            </a:pPr>
            <a:r>
              <a:rPr lang="pl-PL" sz="1400" dirty="0"/>
              <a:t>Przychody objęte ulgą podlegają ubezpieczeniom społecznym i zdrowotnym.</a:t>
            </a:r>
          </a:p>
          <a:p>
            <a:pPr marL="0" indent="0">
              <a:buNone/>
            </a:pPr>
            <a:r>
              <a:rPr lang="pl-PL" sz="1400" dirty="0"/>
              <a:t>Przy czym składki na ubezpieczenia społeczne i zdrowotne zapłacone od przychodów objętych ulgą nie podlegają odliczeniu odpowiednio od dochodu i podatku PIT. </a:t>
            </a:r>
          </a:p>
          <a:p>
            <a:pPr marL="0" indent="0">
              <a:buNone/>
            </a:pPr>
            <a:r>
              <a:rPr lang="pl-PL" sz="1400" dirty="0"/>
              <a:t>Składki na ubezpieczenia społeczne opłacone od przychodów z pozarolniczej działalności gospodarczej, które są objęte ulgą mogą być zaliczone do kosztów uzyskania przychodów z tej działalności.</a:t>
            </a:r>
          </a:p>
          <a:p>
            <a:pPr marL="0" indent="0">
              <a:buNone/>
            </a:pPr>
            <a:r>
              <a:rPr lang="pl-PL" sz="1400" dirty="0"/>
              <a:t>Składki na ubezpieczenia społeczne i zdrowotne mogą być również uwzględniane w limicie składek dla potrzeb zwrotu niewykorzystanej ulgi na dzieci.</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18</a:t>
            </a:fld>
            <a:endParaRPr lang="pl-PL"/>
          </a:p>
        </p:txBody>
      </p:sp>
    </p:spTree>
    <p:extLst>
      <p:ext uri="{BB962C8B-B14F-4D97-AF65-F5344CB8AC3E}">
        <p14:creationId xmlns:p14="http://schemas.microsoft.com/office/powerpoint/2010/main" val="268033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19</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052955667"/>
              </p:ext>
            </p:extLst>
          </p:nvPr>
        </p:nvGraphicFramePr>
        <p:xfrm>
          <a:off x="1524002" y="1579880"/>
          <a:ext cx="7162798" cy="416342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r>
                        <a:rPr lang="pl-PL" sz="1400" dirty="0" smtClean="0"/>
                        <a:t>Nie było możliwości takiego odliczenia</a:t>
                      </a:r>
                      <a:endParaRPr lang="pl-PL" sz="1400" dirty="0"/>
                    </a:p>
                  </a:txBody>
                  <a:tcPr/>
                </a:tc>
                <a:tc>
                  <a:txBody>
                    <a:bodyPr/>
                    <a:lstStyle/>
                    <a:p>
                      <a:pPr marL="0" indent="0">
                        <a:buNone/>
                      </a:pPr>
                      <a:r>
                        <a:rPr lang="pl-PL" sz="1400" b="0" u="sng" dirty="0" smtClean="0"/>
                        <a:t>Dodano możliwość:</a:t>
                      </a:r>
                    </a:p>
                    <a:p>
                      <a:pPr marL="0" indent="0">
                        <a:buNone/>
                      </a:pPr>
                      <a:r>
                        <a:rPr lang="pl-PL" sz="1400" b="0" dirty="0" smtClean="0">
                          <a:cs typeface="Calibri" panose="020F0502020204030204" pitchFamily="34" charset="0"/>
                        </a:rPr>
                        <a:t>- </a:t>
                      </a:r>
                      <a:r>
                        <a:rPr lang="pl-PL" sz="1400" b="1" dirty="0" smtClean="0">
                          <a:cs typeface="Calibri" panose="020F0502020204030204" pitchFamily="34" charset="0"/>
                        </a:rPr>
                        <a:t>odliczenia wydatków na zakup, naprawę, lub wypożyczenie wyrobów medycznych </a:t>
                      </a:r>
                      <a:r>
                        <a:rPr lang="pl-PL" sz="1400" b="0" dirty="0" smtClean="0">
                          <a:cs typeface="Calibri" panose="020F0502020204030204" pitchFamily="34" charset="0"/>
                        </a:rPr>
                        <a:t>wymienionych w wykazie stanowiącym załącznik do rozporządzenia wydanego na podstawie art. 38 ust. 4 ustawy z dnia 12 maja 2011 r. o refundacji leków, środków spożywczych specjalnego przeznaczenia żywieniowego oraz wyrobów medycznych, z wyjątkiem </a:t>
                      </a:r>
                      <a:r>
                        <a:rPr lang="pl-PL" sz="1400" b="0" dirty="0" err="1" smtClean="0"/>
                        <a:t>pieluchomajtek</a:t>
                      </a:r>
                      <a:r>
                        <a:rPr lang="pl-PL" sz="1400" b="0" dirty="0" smtClean="0"/>
                        <a:t>, pieluch anatomicznych, chłonnych majtek, podkładów i wkładów anatomicznych</a:t>
                      </a:r>
                      <a:r>
                        <a:rPr lang="pl-PL" sz="1400" b="0" dirty="0" smtClean="0">
                          <a:cs typeface="Calibri" panose="020F0502020204030204" pitchFamily="34" charset="0"/>
                        </a:rPr>
                        <a:t> (art. 2a); </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393355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533851"/>
            <a:ext cx="8229600" cy="5105213"/>
          </a:xfrm>
        </p:spPr>
        <p:txBody>
          <a:bodyPr/>
          <a:lstStyle/>
          <a:p>
            <a:pPr marL="0" indent="0">
              <a:buNone/>
            </a:pPr>
            <a:r>
              <a:rPr lang="pl-PL" sz="1400" b="1" dirty="0"/>
              <a:t>Na czym polega ulga dla klasy </a:t>
            </a:r>
            <a:r>
              <a:rPr lang="pl-PL" sz="1400" b="1" dirty="0" smtClean="0"/>
              <a:t>średniej</a:t>
            </a:r>
            <a:endParaRPr lang="pl-PL" sz="1400" dirty="0" smtClean="0"/>
          </a:p>
          <a:p>
            <a:pPr marL="0" indent="0">
              <a:buNone/>
            </a:pPr>
            <a:r>
              <a:rPr lang="pl-PL" sz="1400" dirty="0" smtClean="0"/>
              <a:t>Ulga </a:t>
            </a:r>
            <a:r>
              <a:rPr lang="pl-PL" sz="1400" dirty="0"/>
              <a:t>polega na odliczeniu od dochodu kwoty, która jest ustalana indywidualnie w oparciu</a:t>
            </a:r>
          </a:p>
          <a:p>
            <a:pPr marL="0" indent="0">
              <a:buNone/>
            </a:pPr>
            <a:r>
              <a:rPr lang="pl-PL" sz="1400" dirty="0"/>
              <a:t>o wysokość uzyskanych przychodów.</a:t>
            </a:r>
          </a:p>
          <a:p>
            <a:pPr marL="0" indent="0">
              <a:buNone/>
            </a:pPr>
            <a:endParaRPr lang="pl-PL" sz="1400" b="1" dirty="0" smtClean="0"/>
          </a:p>
          <a:p>
            <a:pPr marL="0" indent="0">
              <a:buNone/>
            </a:pPr>
            <a:r>
              <a:rPr lang="pl-PL" sz="1400" b="1" dirty="0" smtClean="0"/>
              <a:t>Kto </a:t>
            </a:r>
            <a:r>
              <a:rPr lang="pl-PL" sz="1400" b="1" dirty="0"/>
              <a:t>może skorzystać</a:t>
            </a:r>
          </a:p>
          <a:p>
            <a:pPr marL="0" indent="0">
              <a:buNone/>
            </a:pPr>
            <a:r>
              <a:rPr lang="pl-PL" sz="1400" dirty="0"/>
              <a:t>Z ulgi może skorzystać każdy, kto uzyskał przychody z pracy na etacie (umowa o pracę,</a:t>
            </a:r>
          </a:p>
          <a:p>
            <a:pPr marL="0" indent="0">
              <a:buNone/>
            </a:pPr>
            <a:r>
              <a:rPr lang="pl-PL" sz="1400" dirty="0"/>
              <a:t>stosunek służbowy, praca nakładcza, spółdzielczy stosunek </a:t>
            </a:r>
            <a:r>
              <a:rPr lang="pl-PL" sz="1400" dirty="0" smtClean="0"/>
              <a:t>pracy) </a:t>
            </a:r>
            <a:r>
              <a:rPr lang="pl-PL" sz="1400" dirty="0"/>
              <a:t>lub z działalności</a:t>
            </a:r>
          </a:p>
          <a:p>
            <a:pPr marL="0" indent="0">
              <a:buNone/>
            </a:pPr>
            <a:r>
              <a:rPr lang="pl-PL" sz="1400" dirty="0"/>
              <a:t>gospodarczej </a:t>
            </a:r>
            <a:r>
              <a:rPr lang="pl-PL" sz="1400" dirty="0" smtClean="0"/>
              <a:t>opodatkowanej </a:t>
            </a:r>
            <a:r>
              <a:rPr lang="pl-PL" sz="1400" dirty="0"/>
              <a:t>według skali podatkowej </a:t>
            </a:r>
            <a:r>
              <a:rPr lang="pl-PL" sz="1400" b="1" dirty="0"/>
              <a:t>w łącznej </a:t>
            </a:r>
            <a:r>
              <a:rPr lang="pl-PL" sz="1400" b="1" dirty="0" smtClean="0"/>
              <a:t>wysokości </a:t>
            </a:r>
            <a:r>
              <a:rPr lang="pl-PL" sz="1400" b="1" dirty="0">
                <a:solidFill>
                  <a:srgbClr val="FF0000"/>
                </a:solidFill>
              </a:rPr>
              <a:t>od 68 412 zł</a:t>
            </a:r>
          </a:p>
          <a:p>
            <a:pPr marL="0" indent="0">
              <a:buNone/>
            </a:pPr>
            <a:r>
              <a:rPr lang="pl-PL" sz="1400" b="1" dirty="0">
                <a:solidFill>
                  <a:srgbClr val="FF0000"/>
                </a:solidFill>
              </a:rPr>
              <a:t>do 133 692 zł rocznie</a:t>
            </a:r>
            <a:r>
              <a:rPr lang="pl-PL" sz="1400" dirty="0"/>
              <a:t>.</a:t>
            </a:r>
          </a:p>
          <a:p>
            <a:pPr marL="0" indent="0">
              <a:buNone/>
            </a:pPr>
            <a:endParaRPr lang="pl-PL" sz="1400" b="1" dirty="0" smtClean="0"/>
          </a:p>
          <a:p>
            <a:pPr marL="0" indent="0">
              <a:buNone/>
            </a:pPr>
            <a:r>
              <a:rPr lang="pl-PL" sz="1400" b="1" dirty="0" smtClean="0"/>
              <a:t>Obliczanie </a:t>
            </a:r>
            <a:r>
              <a:rPr lang="pl-PL" sz="1400" b="1" dirty="0"/>
              <a:t>ulgi dla klasy średniej w poszczególnych </a:t>
            </a:r>
            <a:r>
              <a:rPr lang="pl-PL" sz="1400" b="1" dirty="0" smtClean="0"/>
              <a:t>miesiącach</a:t>
            </a:r>
            <a:endParaRPr lang="pl-PL" sz="1400" b="1" dirty="0"/>
          </a:p>
          <a:p>
            <a:pPr marL="0" indent="0">
              <a:buNone/>
            </a:pPr>
            <a:r>
              <a:rPr lang="pl-PL" sz="1400" dirty="0"/>
              <a:t>W trakcie roku pracodawca przy obliczaniu zaliczek na podatek </a:t>
            </a:r>
            <a:r>
              <a:rPr lang="pl-PL" sz="1400" b="1" dirty="0" smtClean="0">
                <a:solidFill>
                  <a:srgbClr val="FF0000"/>
                </a:solidFill>
              </a:rPr>
              <a:t>stosuje </a:t>
            </a:r>
            <a:r>
              <a:rPr lang="pl-PL" sz="1400" b="1" dirty="0">
                <a:solidFill>
                  <a:srgbClr val="FF0000"/>
                </a:solidFill>
              </a:rPr>
              <a:t>ulgę „z urzędu”,</a:t>
            </a:r>
          </a:p>
          <a:p>
            <a:pPr marL="0" indent="0">
              <a:buNone/>
            </a:pPr>
            <a:r>
              <a:rPr lang="pl-PL" sz="1400" dirty="0"/>
              <a:t>dlatego pracownik nie musi składać wniosku o stosowanie tej </a:t>
            </a:r>
            <a:r>
              <a:rPr lang="pl-PL" sz="1400" dirty="0" smtClean="0"/>
              <a:t>ulgi. </a:t>
            </a:r>
          </a:p>
          <a:p>
            <a:pPr marL="0" indent="0">
              <a:buNone/>
            </a:pPr>
            <a:endParaRPr lang="pl-PL" sz="1400" dirty="0"/>
          </a:p>
          <a:p>
            <a:pPr marL="0" indent="0">
              <a:buNone/>
            </a:pPr>
            <a:r>
              <a:rPr lang="pl-PL" sz="1400" dirty="0" smtClean="0"/>
              <a:t>Ulga </a:t>
            </a:r>
            <a:r>
              <a:rPr lang="pl-PL" sz="1400" dirty="0"/>
              <a:t>jest stosowana przez pracodawcę za miesiące, w których </a:t>
            </a:r>
            <a:r>
              <a:rPr lang="pl-PL" sz="1400" dirty="0" smtClean="0"/>
              <a:t>pracownik </a:t>
            </a:r>
            <a:r>
              <a:rPr lang="pl-PL" sz="1400" dirty="0"/>
              <a:t>uzyskał </a:t>
            </a:r>
            <a:r>
              <a:rPr lang="pl-PL" sz="1400" dirty="0" smtClean="0"/>
              <a:t>przychody z </a:t>
            </a:r>
            <a:r>
              <a:rPr lang="pl-PL" sz="1400" dirty="0"/>
              <a:t>pracy na etacie w wysokości </a:t>
            </a:r>
            <a:r>
              <a:rPr lang="pl-PL" sz="1400" b="1" dirty="0">
                <a:solidFill>
                  <a:srgbClr val="FF0000"/>
                </a:solidFill>
              </a:rPr>
              <a:t>od 5701 zł do 11 141 </a:t>
            </a:r>
            <a:r>
              <a:rPr lang="pl-PL" sz="1400" b="1" dirty="0" smtClean="0">
                <a:solidFill>
                  <a:srgbClr val="FF0000"/>
                </a:solidFill>
              </a:rPr>
              <a:t>zł</a:t>
            </a:r>
            <a:r>
              <a:rPr lang="pl-PL" sz="1400" dirty="0" smtClean="0">
                <a:solidFill>
                  <a:srgbClr val="FF0000"/>
                </a:solidFill>
              </a:rPr>
              <a:t>. </a:t>
            </a:r>
            <a:r>
              <a:rPr lang="pl-PL" sz="1400" b="1" dirty="0" smtClean="0"/>
              <a:t>Aby prawidłowo zastosować ulgę, należy zsumować wszystkie przychody podlegające opodatkowaniu w danym miesiącu.</a:t>
            </a:r>
            <a:endParaRPr lang="pl-PL" sz="1400" b="1"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a:t>
            </a:fld>
            <a:endParaRPr lang="pl-PL"/>
          </a:p>
        </p:txBody>
      </p:sp>
    </p:spTree>
    <p:extLst>
      <p:ext uri="{BB962C8B-B14F-4D97-AF65-F5344CB8AC3E}">
        <p14:creationId xmlns:p14="http://schemas.microsoft.com/office/powerpoint/2010/main" val="3900014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20</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5305629"/>
              </p:ext>
            </p:extLst>
          </p:nvPr>
        </p:nvGraphicFramePr>
        <p:xfrm>
          <a:off x="1524002" y="1579880"/>
          <a:ext cx="7162798" cy="416342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t>Odliczeniu podlegają wydatki na zakup i naprawę indywidualnego sprzętu, urządzeń i narzędzi technicznych niezbędnych w rehabilitacji oraz ułatwiających wykonywanie czynności życiowych, stosownie do potrzeb wynikających z niepełnosprawności, z wyjątkiem sprzętu gospodarstwa domowego ( pkt 3);</a:t>
                      </a:r>
                    </a:p>
                    <a:p>
                      <a:endParaRPr lang="pl-PL"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t>Odliczeniu podlegają wydatki na zakup, naprawę i </a:t>
                      </a:r>
                      <a:r>
                        <a:rPr lang="pl-PL" sz="1400" b="1" dirty="0" smtClean="0"/>
                        <a:t>najem</a:t>
                      </a:r>
                      <a:r>
                        <a:rPr lang="pl-PL" sz="1400" dirty="0" smtClean="0"/>
                        <a:t> indywidualnego sprzętu, urządzeń i narzędzi technicznych niezbędnych w rehabilitacji oraz ułatwiających wykonywanie czynności życiowych, stosownie do potrzeb wynikających z niepełnosprawności </a:t>
                      </a:r>
                      <a:r>
                        <a:rPr lang="pl-PL" sz="1400" b="1" dirty="0" smtClean="0">
                          <a:cs typeface="Calibri" panose="020F0502020204030204" pitchFamily="34" charset="0"/>
                        </a:rPr>
                        <a:t>oraz wyposażenia umożliwiającego ich używanie zgodnie z przewidzianym zastosowaniem, niewymienionych w wykazie, o którym mowa w pkt 2a</a:t>
                      </a:r>
                      <a:r>
                        <a:rPr lang="pl-PL" sz="1400" dirty="0" smtClean="0">
                          <a:cs typeface="Calibri" panose="020F0502020204030204" pitchFamily="34" charset="0"/>
                        </a:rPr>
                        <a:t>, z wyjątkiem sprzętu gospodarstwa domowego. </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359141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21</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078230240"/>
              </p:ext>
            </p:extLst>
          </p:nvPr>
        </p:nvGraphicFramePr>
        <p:xfrm>
          <a:off x="1548991" y="1496423"/>
          <a:ext cx="7162798" cy="501686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pPr marL="0" indent="0">
                        <a:buNone/>
                      </a:pPr>
                      <a:r>
                        <a:rPr lang="pl-PL" sz="1400" dirty="0" smtClean="0"/>
                        <a:t>Nie było możliwości takiego odliczenia</a:t>
                      </a:r>
                    </a:p>
                    <a:p>
                      <a:pPr marL="0" indent="0">
                        <a:buNone/>
                      </a:pPr>
                      <a:endParaRPr lang="pl-PL" sz="1400" dirty="0" smtClean="0"/>
                    </a:p>
                    <a:p>
                      <a:pPr marL="0" indent="0">
                        <a:buNone/>
                      </a:pPr>
                      <a:endParaRPr lang="pl-PL" sz="1400" dirty="0" smtClean="0"/>
                    </a:p>
                    <a:p>
                      <a:pPr marL="0" indent="0">
                        <a:buNone/>
                      </a:pPr>
                      <a:endParaRPr lang="pl-PL" sz="1400" dirty="0" smtClean="0"/>
                    </a:p>
                    <a:p>
                      <a:pPr marL="0" indent="0">
                        <a:buNone/>
                      </a:pPr>
                      <a:endParaRPr lang="pl-PL" sz="1400" dirty="0" smtClean="0"/>
                    </a:p>
                    <a:p>
                      <a:endParaRPr lang="pl-PL" sz="1400" dirty="0"/>
                    </a:p>
                  </a:txBody>
                  <a:tcPr/>
                </a:tc>
                <a:tc>
                  <a:txBody>
                    <a:bodyPr/>
                    <a:lstStyle/>
                    <a:p>
                      <a:pPr marL="0" indent="0">
                        <a:buNone/>
                      </a:pPr>
                      <a:r>
                        <a:rPr lang="pl-PL" sz="1400" b="1" dirty="0" smtClean="0"/>
                        <a:t>Dodano pkt 3a):</a:t>
                      </a:r>
                    </a:p>
                    <a:p>
                      <a:pPr marL="0" indent="0">
                        <a:buNone/>
                      </a:pPr>
                      <a:r>
                        <a:rPr lang="pl-PL" sz="1400" b="0" dirty="0" smtClean="0"/>
                        <a:t>Odliczeniu podlegają wydatki na zakup </a:t>
                      </a:r>
                      <a:r>
                        <a:rPr lang="pl-PL" sz="1400" b="0" dirty="0" err="1" smtClean="0"/>
                        <a:t>pieluchomajtek</a:t>
                      </a:r>
                      <a:r>
                        <a:rPr lang="pl-PL" sz="1400" b="0" dirty="0" smtClean="0"/>
                        <a:t>, pieluch anatomicznych, chłonnych majtek, podkładów, wkładów anatomicznych. Odliczenie nie może przekroczyć za rok podatkowy kwoty </a:t>
                      </a:r>
                    </a:p>
                    <a:p>
                      <a:pPr marL="0" indent="0">
                        <a:buNone/>
                      </a:pPr>
                      <a:r>
                        <a:rPr lang="pl-PL" sz="1400" b="0" dirty="0" smtClean="0"/>
                        <a:t>2.280 zł.  </a:t>
                      </a:r>
                    </a:p>
                    <a:p>
                      <a:pPr marL="0" indent="0">
                        <a:buNone/>
                      </a:pPr>
                      <a:endParaRPr lang="pl-PL" sz="1400" b="1" dirty="0" smtClean="0"/>
                    </a:p>
                    <a:p>
                      <a:pPr marL="0" indent="0">
                        <a:buNone/>
                      </a:pPr>
                      <a:r>
                        <a:rPr lang="pl-PL" sz="1400" b="1" dirty="0" smtClean="0"/>
                        <a:t>Wydatek należy udokumentować </a:t>
                      </a:r>
                      <a:r>
                        <a:rPr lang="pl-PL" sz="1400" dirty="0" smtClean="0"/>
                        <a:t> fakturą imienną wystawioną na osobę niepełnosprawną lub osobę mającą tę osobę na utrzymaniu.</a:t>
                      </a:r>
                      <a:endParaRPr lang="pl-PL" sz="1400" b="1" dirty="0" smtClean="0"/>
                    </a:p>
                    <a:p>
                      <a:pPr marL="0" indent="0">
                        <a:buNone/>
                      </a:pPr>
                      <a:r>
                        <a:rPr lang="pl-PL" sz="1400" dirty="0" smtClean="0"/>
                        <a:t>- odpłatność za pobyt w zakładzie lecznictwa uzdrowiskowego, zakładzie rehabilitacji leczniczej, zakładzie opiekuńczo-leczniczym,</a:t>
                      </a:r>
                    </a:p>
                    <a:p>
                      <a:pPr marL="0" indent="0">
                        <a:buNone/>
                      </a:pPr>
                      <a:r>
                        <a:rPr lang="pl-PL" sz="1400" dirty="0" smtClean="0"/>
                        <a:t>zakładzie pielęgnacyjno-opiekuńczym.</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287083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22</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229725827"/>
              </p:ext>
            </p:extLst>
          </p:nvPr>
        </p:nvGraphicFramePr>
        <p:xfrm>
          <a:off x="1524002" y="1422310"/>
          <a:ext cx="7162798" cy="398696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1218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2741950">
                <a:tc>
                  <a:txBody>
                    <a:bodyPr/>
                    <a:lstStyle/>
                    <a:p>
                      <a:pPr marL="0" indent="0">
                        <a:buNone/>
                      </a:pPr>
                      <a:r>
                        <a:rPr lang="pl-PL" sz="1400" dirty="0" smtClean="0"/>
                        <a:t>Odpłatność za pobyt na leczeniu w zakładzie lecznictwa uzdrowiskowego, za pobyt w zakładzie rehabilitacji leczniczej, zakładach opiekuńczo -leczniczych i </a:t>
                      </a:r>
                      <a:r>
                        <a:rPr lang="pl-PL" sz="1400" dirty="0" err="1" smtClean="0"/>
                        <a:t>pielęgnacyjno</a:t>
                      </a:r>
                      <a:r>
                        <a:rPr lang="pl-PL" sz="1400" dirty="0" smtClean="0"/>
                        <a:t> - opiekuńczych oraz odpłatność za zabiegi rehabilitacyjne (pkt 6)</a:t>
                      </a:r>
                    </a:p>
                    <a:p>
                      <a:pPr marL="0" indent="0">
                        <a:buNone/>
                      </a:pPr>
                      <a:endParaRPr lang="pl-PL" sz="1400" dirty="0" smtClean="0"/>
                    </a:p>
                    <a:p>
                      <a:pPr marL="0" indent="0">
                        <a:buNone/>
                      </a:pPr>
                      <a:endParaRPr lang="pl-PL" sz="1400" dirty="0" smtClean="0"/>
                    </a:p>
                    <a:p>
                      <a:pPr marL="0" indent="0">
                        <a:buNone/>
                      </a:pPr>
                      <a:endParaRPr lang="pl-PL" sz="1400" dirty="0" smtClean="0"/>
                    </a:p>
                    <a:p>
                      <a:pPr marL="0" indent="0">
                        <a:buNone/>
                      </a:pPr>
                      <a:endParaRPr lang="pl-PL" sz="1400" dirty="0" smtClean="0"/>
                    </a:p>
                    <a:p>
                      <a:pPr marL="0" indent="0">
                        <a:buNone/>
                      </a:pPr>
                      <a:endParaRPr lang="pl-PL" sz="1400" dirty="0"/>
                    </a:p>
                  </a:txBody>
                  <a:tcPr/>
                </a:tc>
                <a:tc>
                  <a:txBody>
                    <a:bodyPr/>
                    <a:lstStyle/>
                    <a:p>
                      <a:pPr marL="0" indent="0">
                        <a:buNone/>
                      </a:pPr>
                      <a:r>
                        <a:rPr lang="pl-PL" sz="1400" b="1" dirty="0" smtClean="0"/>
                        <a:t>Dodano pkt 6a) i 6b):</a:t>
                      </a:r>
                    </a:p>
                    <a:p>
                      <a:pPr marL="0" indent="0">
                        <a:buNone/>
                      </a:pPr>
                      <a:endParaRPr lang="pl-PL" sz="1400" b="1" dirty="0" smtClean="0"/>
                    </a:p>
                    <a:p>
                      <a:pPr marL="0" indent="0">
                        <a:buNone/>
                      </a:pPr>
                      <a:r>
                        <a:rPr lang="pl-PL" sz="1400" dirty="0" smtClean="0"/>
                        <a:t>6a) odpłatność za pobyt opiekuna osoby niepełnosprawnej zaliczonej do I grupy inwalidztwa lub dzieci niepełnosprawnych do lat 16, przebywającego z osobą niepełnosprawną na turnusie rehabilitacyjnym, w zakładzie lecznictwa uzdrowiskowego lub zakładzie rehabilitacji leczniczej;</a:t>
                      </a:r>
                    </a:p>
                    <a:p>
                      <a:pPr marL="0" indent="0">
                        <a:buNone/>
                      </a:pPr>
                      <a:r>
                        <a:rPr lang="pl-PL" sz="1400" dirty="0" smtClean="0"/>
                        <a:t>6b) odpłatność za zabiegi rehabilitacyjne lub leczniczo rehabilitacyjne.</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2089770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23</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751775632"/>
              </p:ext>
            </p:extLst>
          </p:nvPr>
        </p:nvGraphicFramePr>
        <p:xfrm>
          <a:off x="1524002" y="1520961"/>
          <a:ext cx="7162798" cy="486446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t>Leki  – w wysokości stanowiącej różnicę pomiędzy faktycznie poniesionymi wydatkami w danym miesiącu a kwotą 100 zł, jeśli lekarz specjalista stwierdzi, że osoba niepełnosprawna powinna stosować określone leki (stale lub czasowo) (pkt 12);</a:t>
                      </a:r>
                    </a:p>
                    <a:p>
                      <a:pPr marL="0" indent="0">
                        <a:buNone/>
                      </a:pPr>
                      <a:endParaRPr lang="pl-PL" sz="1200" dirty="0" smtClean="0"/>
                    </a:p>
                    <a:p>
                      <a:pPr marL="0" indent="0">
                        <a:buNone/>
                      </a:pPr>
                      <a:endParaRPr lang="pl-PL" sz="1200" dirty="0" smtClean="0"/>
                    </a:p>
                    <a:p>
                      <a:pPr marL="0" indent="0">
                        <a:buNone/>
                      </a:pPr>
                      <a:endParaRPr lang="pl-PL" sz="1400" dirty="0"/>
                    </a:p>
                  </a:txBody>
                  <a:tcPr/>
                </a:tc>
                <a:tc>
                  <a:txBody>
                    <a:bodyPr/>
                    <a:lstStyle/>
                    <a:p>
                      <a:pPr marL="0" indent="0">
                        <a:buNone/>
                      </a:pPr>
                      <a:r>
                        <a:rPr lang="pl-PL" sz="1200" dirty="0" smtClean="0"/>
                        <a:t>Leki, </a:t>
                      </a:r>
                      <a:r>
                        <a:rPr lang="pl-PL" sz="1200" b="1" dirty="0" smtClean="0"/>
                        <a:t>o których mowa w ustawie z dnia 6 września 2001 r. – Prawo</a:t>
                      </a:r>
                    </a:p>
                    <a:p>
                      <a:pPr marL="0" indent="0">
                        <a:buNone/>
                      </a:pPr>
                      <a:r>
                        <a:rPr lang="pl-PL" sz="1200" b="1" dirty="0" smtClean="0"/>
                        <a:t>farmaceutyczne (Dz. U. z 2021 r. poz. 974 i 981)</a:t>
                      </a:r>
                      <a:r>
                        <a:rPr lang="pl-PL" sz="1200" dirty="0" smtClean="0"/>
                        <a:t> – w wysokości stanowiącej różnicę pomiędzy faktycznie poniesionymi wydatkami w danym miesiącu a kwotą 100 zł, jeżeli lekarz specjalista stwierdzi,</a:t>
                      </a:r>
                      <a:r>
                        <a:rPr lang="pl-PL" sz="1200" baseline="0" dirty="0" smtClean="0"/>
                        <a:t> </a:t>
                      </a:r>
                      <a:r>
                        <a:rPr lang="pl-PL" sz="1200" dirty="0" smtClean="0"/>
                        <a:t>że osoba niepełnosprawna powinna stosować stale lub czasowo te leki.</a:t>
                      </a:r>
                    </a:p>
                    <a:p>
                      <a:pPr marL="0" indent="0">
                        <a:buNone/>
                      </a:pPr>
                      <a:endParaRPr lang="pl-PL" sz="1200" dirty="0" smtClean="0"/>
                    </a:p>
                    <a:p>
                      <a:pPr marL="0" indent="0">
                        <a:buNone/>
                      </a:pPr>
                      <a:endParaRPr lang="pl-PL" sz="1200" b="1" dirty="0" smtClean="0"/>
                    </a:p>
                    <a:p>
                      <a:pPr marL="0" indent="0">
                        <a:buNone/>
                      </a:pPr>
                      <a:r>
                        <a:rPr lang="pl-PL" sz="1200" b="1" dirty="0" smtClean="0"/>
                        <a:t>Dodano do pkt 15 lit. d):</a:t>
                      </a:r>
                    </a:p>
                    <a:p>
                      <a:pPr marL="0" indent="0">
                        <a:buNone/>
                      </a:pPr>
                      <a:r>
                        <a:rPr lang="pl-PL" sz="1200" b="1" dirty="0" smtClean="0"/>
                        <a:t>opiekuna osoby niepełnosprawnej zaliczonej do I grupy inwalidztwa lub dzieci niepełnosprawnych do lat 16, przebywającego z osobą niepełnosprawną na turnusie rehabilitacyjnym lub w zakładzie lecznictwa uzdrowiskowego lub zakładzie rehabilitacji leczniczej (odpłatne przejazdy środkami transportu publicznego).</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207701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24</a:t>
            </a:fld>
            <a:endParaRPr lang="pl-PL"/>
          </a:p>
        </p:txBody>
      </p:sp>
      <p:sp>
        <p:nvSpPr>
          <p:cNvPr id="5" name="Tytuł 1"/>
          <p:cNvSpPr>
            <a:spLocks noGrp="1"/>
          </p:cNvSpPr>
          <p:nvPr>
            <p:ph type="title"/>
          </p:nvPr>
        </p:nvSpPr>
        <p:spPr>
          <a:xfrm>
            <a:off x="2315343" y="279310"/>
            <a:ext cx="6205993" cy="1143000"/>
          </a:xfrm>
        </p:spPr>
        <p:txBody>
          <a:bodyPr/>
          <a:lstStyle/>
          <a:p>
            <a:r>
              <a:rPr lang="pl-PL" sz="2400" b="1" dirty="0" smtClean="0">
                <a:solidFill>
                  <a:srgbClr val="FF0000"/>
                </a:solidFill>
              </a:rPr>
              <a:t>Ulga rehabilitacyjna – zmiany w zakresie odliczeń od dochodu</a:t>
            </a:r>
            <a:endParaRPr lang="pl-PL"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19962852"/>
              </p:ext>
            </p:extLst>
          </p:nvPr>
        </p:nvGraphicFramePr>
        <p:xfrm>
          <a:off x="1524002" y="1520961"/>
          <a:ext cx="7162798" cy="373670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pPr marL="0" indent="0">
                        <a:buNone/>
                      </a:pPr>
                      <a:r>
                        <a:rPr lang="pl-PL" sz="1400" dirty="0" smtClean="0"/>
                        <a:t>Zdanie drugie w ust. 7e:</a:t>
                      </a:r>
                    </a:p>
                    <a:p>
                      <a:pPr marL="0" indent="0">
                        <a:buNone/>
                      </a:pPr>
                      <a:endParaRPr lang="pl-PL" sz="1400" dirty="0" smtClean="0"/>
                    </a:p>
                    <a:p>
                      <a:pPr marL="0" indent="0">
                        <a:buNone/>
                      </a:pPr>
                      <a:r>
                        <a:rPr lang="pl-PL" sz="1400" dirty="0" smtClean="0"/>
                        <a:t>Do dochodów, o których mowa w zdaniu pierwszym, nie zalicza się alimentów na rzecz dzieci,</a:t>
                      </a:r>
                      <a:br>
                        <a:rPr lang="pl-PL" sz="1400" dirty="0" smtClean="0"/>
                      </a:br>
                      <a:r>
                        <a:rPr lang="pl-PL" sz="1400" dirty="0" smtClean="0"/>
                        <a:t>o których  mowa w art. 6 ust. 4, świadczenia uzupełniającego,</a:t>
                      </a:r>
                      <a:br>
                        <a:rPr lang="pl-PL" sz="1400" dirty="0" smtClean="0"/>
                      </a:br>
                      <a:r>
                        <a:rPr lang="pl-PL" sz="1400" dirty="0" smtClean="0"/>
                        <a:t>o którym mowa w art. 21 ust. 1 pkt 100a, oraz zasiłku pielęgnacyjnego.</a:t>
                      </a:r>
                    </a:p>
                    <a:p>
                      <a:pPr marL="0" indent="0">
                        <a:buNone/>
                      </a:pPr>
                      <a:endParaRPr lang="pl-PL" sz="1400" dirty="0" smtClean="0"/>
                    </a:p>
                    <a:p>
                      <a:pPr marL="0" indent="0">
                        <a:buNone/>
                      </a:pPr>
                      <a:endParaRPr lang="pl-PL" sz="1400" dirty="0" smtClean="0"/>
                    </a:p>
                    <a:p>
                      <a:pPr marL="0" indent="0">
                        <a:buNone/>
                      </a:pPr>
                      <a:endParaRPr lang="pl-PL" sz="1400" dirty="0"/>
                    </a:p>
                  </a:txBody>
                  <a:tcPr/>
                </a:tc>
                <a:tc>
                  <a:txBody>
                    <a:bodyPr/>
                    <a:lstStyle/>
                    <a:p>
                      <a:pPr marL="0" indent="0">
                        <a:buNone/>
                      </a:pPr>
                      <a:r>
                        <a:rPr lang="pl-PL" sz="1400" dirty="0" smtClean="0"/>
                        <a:t>Zdanie drugie w ust. 7e:</a:t>
                      </a:r>
                    </a:p>
                    <a:p>
                      <a:pPr marL="0" indent="0">
                        <a:buNone/>
                      </a:pPr>
                      <a:endParaRPr lang="pl-PL" sz="1400" dirty="0" smtClean="0"/>
                    </a:p>
                    <a:p>
                      <a:pPr marL="0" indent="0">
                        <a:buNone/>
                      </a:pPr>
                      <a:r>
                        <a:rPr lang="pl-PL" sz="1400" dirty="0" smtClean="0"/>
                        <a:t>Do dochodów, o których mowa w zdaniu pierwszym, nie zalicza się alimentów na rzecz dzieci, o których mowa w art. 27ea ust. 1, świadczenia uzupełniającego,</a:t>
                      </a:r>
                      <a:br>
                        <a:rPr lang="pl-PL" sz="1400" dirty="0" smtClean="0"/>
                      </a:br>
                      <a:r>
                        <a:rPr lang="pl-PL" sz="1400" dirty="0" smtClean="0"/>
                        <a:t>o którym mowa w art. 21 ust. 1 pkt 100a, oraz przyznanych na podstawie odrębnych przepisów zasiłku pielęgnacyjnego </a:t>
                      </a:r>
                      <a:r>
                        <a:rPr lang="pl-PL" sz="1400" b="1" dirty="0" smtClean="0"/>
                        <a:t>oraz dodatkowego rocznego świadczenia pieniężnego dla emerytów i rencistów</a:t>
                      </a:r>
                      <a:r>
                        <a:rPr lang="pl-PL" sz="1400" dirty="0" smtClean="0"/>
                        <a:t>.</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2278245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25</a:t>
            </a:fld>
            <a:endParaRPr lang="pl-PL"/>
          </a:p>
        </p:txBody>
      </p:sp>
      <p:sp>
        <p:nvSpPr>
          <p:cNvPr id="5" name="Tytuł 1"/>
          <p:cNvSpPr>
            <a:spLocks noGrp="1"/>
          </p:cNvSpPr>
          <p:nvPr>
            <p:ph type="title"/>
          </p:nvPr>
        </p:nvSpPr>
        <p:spPr>
          <a:xfrm>
            <a:off x="2142308" y="274638"/>
            <a:ext cx="7001692" cy="1143000"/>
          </a:xfrm>
        </p:spPr>
        <p:txBody>
          <a:bodyPr/>
          <a:lstStyle/>
          <a:p>
            <a:r>
              <a:rPr lang="pl-PL" sz="2800" b="1" dirty="0" smtClean="0">
                <a:solidFill>
                  <a:srgbClr val="FF0000"/>
                </a:solidFill>
              </a:rPr>
              <a:t>Nowe zasady dotyczące rozliczania małżonków</a:t>
            </a:r>
            <a:endParaRPr lang="pl-PL" sz="2800" b="1" dirty="0">
              <a:solidFill>
                <a:srgbClr val="FF0000"/>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2407205127"/>
              </p:ext>
            </p:extLst>
          </p:nvPr>
        </p:nvGraphicFramePr>
        <p:xfrm>
          <a:off x="1524002" y="1579880"/>
          <a:ext cx="7162798" cy="5016863"/>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4055466759"/>
                    </a:ext>
                  </a:extLst>
                </a:gridCol>
                <a:gridCol w="3581399">
                  <a:extLst>
                    <a:ext uri="{9D8B030D-6E8A-4147-A177-3AD203B41FA5}">
                      <a16:colId xmlns:a16="http://schemas.microsoft.com/office/drawing/2014/main" val="3274322450"/>
                    </a:ext>
                  </a:extLst>
                </a:gridCol>
              </a:tblGrid>
              <a:tr h="1084943">
                <a:tc>
                  <a:txBody>
                    <a:bodyPr/>
                    <a:lstStyle/>
                    <a:p>
                      <a:pPr algn="ctr"/>
                      <a:r>
                        <a:rPr lang="pl-PL" sz="1400" dirty="0" smtClean="0"/>
                        <a:t>Do 31.12.2021 r.</a:t>
                      </a:r>
                      <a:endParaRPr lang="pl-PL" sz="1400" dirty="0"/>
                    </a:p>
                  </a:txBody>
                  <a:tcPr/>
                </a:tc>
                <a:tc>
                  <a:txBody>
                    <a:bodyPr/>
                    <a:lstStyle/>
                    <a:p>
                      <a:pPr algn="ctr"/>
                      <a:r>
                        <a:rPr lang="pl-PL" sz="1400" dirty="0" smtClean="0"/>
                        <a:t>Od 1.01.2022 r. </a:t>
                      </a:r>
                    </a:p>
                    <a:p>
                      <a:pPr algn="ctr"/>
                      <a:r>
                        <a:rPr lang="pl-PL" sz="1400" dirty="0" smtClean="0"/>
                        <a:t>(do zeznań podatkowych składanych</a:t>
                      </a:r>
                    </a:p>
                    <a:p>
                      <a:pPr algn="ctr"/>
                      <a:r>
                        <a:rPr lang="pl-PL" sz="1400" dirty="0" smtClean="0"/>
                        <a:t> za 2021 r.)</a:t>
                      </a:r>
                      <a:endParaRPr lang="pl-PL" sz="1400" dirty="0"/>
                    </a:p>
                  </a:txBody>
                  <a:tcPr/>
                </a:tc>
                <a:extLst>
                  <a:ext uri="{0D108BD9-81ED-4DB2-BD59-A6C34878D82A}">
                    <a16:rowId xmlns:a16="http://schemas.microsoft.com/office/drawing/2014/main" val="2875776942"/>
                  </a:ext>
                </a:extLst>
              </a:tr>
              <a:tr h="943747">
                <a:tc>
                  <a:txBody>
                    <a:bodyPr/>
                    <a:lstStyle/>
                    <a:p>
                      <a:pPr marL="285750" indent="-285750" algn="l">
                        <a:buFont typeface="Arial" panose="020B0604020202020204" pitchFamily="34" charset="0"/>
                        <a:buChar char="•"/>
                      </a:pPr>
                      <a:r>
                        <a:rPr lang="pl-PL" sz="1400" dirty="0" smtClean="0"/>
                        <a:t>Cały rok w związku małżeńskim,</a:t>
                      </a:r>
                    </a:p>
                    <a:p>
                      <a:pPr marL="285750" indent="-285750" algn="l">
                        <a:buFont typeface="Arial" panose="020B0604020202020204" pitchFamily="34" charset="0"/>
                        <a:buChar char="•"/>
                      </a:pPr>
                      <a:r>
                        <a:rPr lang="pl-PL" sz="1400" dirty="0" smtClean="0"/>
                        <a:t>Wspólność majątkowa małżeńska,</a:t>
                      </a:r>
                    </a:p>
                    <a:p>
                      <a:pPr marL="285750" indent="-285750" algn="l">
                        <a:buFont typeface="Arial" panose="020B0604020202020204" pitchFamily="34" charset="0"/>
                        <a:buChar char="•"/>
                      </a:pPr>
                      <a:r>
                        <a:rPr lang="pl-PL" sz="1400" dirty="0" smtClean="0"/>
                        <a:t>Działalność na karcie podatkowej, ryczałcie lub podatku liniowym wyklucza wspólne rozliczenie</a:t>
                      </a:r>
                    </a:p>
                    <a:p>
                      <a:endParaRPr lang="pl-PL" sz="1400" dirty="0"/>
                    </a:p>
                  </a:txBody>
                  <a:tcPr/>
                </a:tc>
                <a:tc>
                  <a:txBody>
                    <a:bodyPr/>
                    <a:lstStyle/>
                    <a:p>
                      <a:pPr marL="285750" indent="-285750">
                        <a:buFont typeface="Arial" panose="020B0604020202020204" pitchFamily="34" charset="0"/>
                        <a:buChar char="•"/>
                      </a:pPr>
                      <a:r>
                        <a:rPr lang="pl-PL" sz="1400" dirty="0" smtClean="0"/>
                        <a:t>Związek małżeński zawarty </a:t>
                      </a:r>
                      <a:r>
                        <a:rPr lang="pl-PL" sz="1400" b="1" dirty="0" smtClean="0"/>
                        <a:t>w trakcie roku</a:t>
                      </a:r>
                      <a:r>
                        <a:rPr lang="pl-PL" sz="1400" dirty="0" smtClean="0"/>
                        <a:t>,</a:t>
                      </a:r>
                    </a:p>
                    <a:p>
                      <a:pPr marL="285750" indent="-285750">
                        <a:buFont typeface="Arial" panose="020B0604020202020204" pitchFamily="34" charset="0"/>
                        <a:buChar char="•"/>
                      </a:pPr>
                      <a:r>
                        <a:rPr lang="pl-PL" sz="1400" dirty="0" smtClean="0"/>
                        <a:t>Wspólne rozliczenie również w przypadku zarejestrowanej działalności gospodarczej, </a:t>
                      </a:r>
                      <a:r>
                        <a:rPr lang="pl-PL" sz="1400" u="sng" dirty="0" smtClean="0"/>
                        <a:t>jeżeli</a:t>
                      </a:r>
                      <a:r>
                        <a:rPr lang="pl-PL" sz="1400" dirty="0" smtClean="0"/>
                        <a:t> przez cały rok podatkowy nie osiągnęli przychodów, ani nie ponieśli kosztów uzyskania przychodów, nie są obowiązani lub nie korzystają z uprawnienia na podstawie obowiązujących przepisów do zwiększania lub pomniejszenia podstawy opodatkowania albo przychodów, ani nie są obowiązani albo nie korzystają z uprawnienia na podstawie tych przepisów do dokonywania innych doliczeń lub odliczeń.</a:t>
                      </a:r>
                    </a:p>
                    <a:p>
                      <a:endParaRPr lang="pl-PL" sz="1400" dirty="0"/>
                    </a:p>
                  </a:txBody>
                  <a:tcPr/>
                </a:tc>
                <a:extLst>
                  <a:ext uri="{0D108BD9-81ED-4DB2-BD59-A6C34878D82A}">
                    <a16:rowId xmlns:a16="http://schemas.microsoft.com/office/drawing/2014/main" val="2594701145"/>
                  </a:ext>
                </a:extLst>
              </a:tr>
            </a:tbl>
          </a:graphicData>
        </a:graphic>
      </p:graphicFrame>
    </p:spTree>
    <p:extLst>
      <p:ext uri="{BB962C8B-B14F-4D97-AF65-F5344CB8AC3E}">
        <p14:creationId xmlns:p14="http://schemas.microsoft.com/office/powerpoint/2010/main" val="1947203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26</a:t>
            </a:fld>
            <a:endParaRPr lang="pl-PL"/>
          </a:p>
        </p:txBody>
      </p:sp>
      <p:sp>
        <p:nvSpPr>
          <p:cNvPr id="5" name="Tytuł 1"/>
          <p:cNvSpPr>
            <a:spLocks noGrp="1"/>
          </p:cNvSpPr>
          <p:nvPr>
            <p:ph type="title"/>
          </p:nvPr>
        </p:nvSpPr>
        <p:spPr>
          <a:xfrm>
            <a:off x="1501373" y="2573457"/>
            <a:ext cx="7001692" cy="1143000"/>
          </a:xfrm>
        </p:spPr>
        <p:txBody>
          <a:bodyPr/>
          <a:lstStyle/>
          <a:p>
            <a:r>
              <a:rPr lang="pl-PL" sz="4000" b="1" dirty="0" smtClean="0">
                <a:solidFill>
                  <a:srgbClr val="FF0000"/>
                </a:solidFill>
              </a:rPr>
              <a:t>Dziękujemy za uwagę</a:t>
            </a:r>
            <a:endParaRPr lang="pl-PL" sz="4000" b="1" dirty="0">
              <a:solidFill>
                <a:srgbClr val="FF0000"/>
              </a:solidFill>
            </a:endParaRPr>
          </a:p>
        </p:txBody>
      </p:sp>
    </p:spTree>
    <p:extLst>
      <p:ext uri="{BB962C8B-B14F-4D97-AF65-F5344CB8AC3E}">
        <p14:creationId xmlns:p14="http://schemas.microsoft.com/office/powerpoint/2010/main" val="837953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9351" y="2542244"/>
            <a:ext cx="7567449" cy="4525963"/>
          </a:xfrm>
        </p:spPr>
        <p:txBody>
          <a:bodyPr/>
          <a:lstStyle/>
          <a:p>
            <a:pPr marL="0" indent="0" algn="just">
              <a:buNone/>
            </a:pPr>
            <a:r>
              <a:rPr lang="pl-PL" sz="1800" dirty="0" smtClean="0"/>
              <a:t>W godzinach</a:t>
            </a:r>
            <a:r>
              <a:rPr lang="pl-PL" sz="1800" dirty="0"/>
              <a:t> </a:t>
            </a:r>
            <a:r>
              <a:rPr lang="pl-PL" sz="1800" b="1" dirty="0"/>
              <a:t>od 15:00 do 19:00</a:t>
            </a:r>
            <a:r>
              <a:rPr lang="pl-PL" sz="1800" dirty="0"/>
              <a:t> informację </a:t>
            </a:r>
            <a:r>
              <a:rPr lang="pl-PL" sz="1800" dirty="0" smtClean="0"/>
              <a:t>w zakresie rozwiązań zawartych w Polskim Ładzie można </a:t>
            </a:r>
            <a:r>
              <a:rPr lang="pl-PL" sz="1800" dirty="0"/>
              <a:t>uzyskać w </a:t>
            </a:r>
            <a:r>
              <a:rPr lang="pl-PL" sz="1800" dirty="0" smtClean="0"/>
              <a:t>urzędach skarbowych województwa pomorskiego,</a:t>
            </a:r>
            <a:r>
              <a:rPr lang="pl-PL" sz="1800" dirty="0"/>
              <a:t> </a:t>
            </a:r>
            <a:r>
              <a:rPr lang="pl-PL" sz="1800" b="1" dirty="0" smtClean="0"/>
              <a:t>kontaktując się telefonicznie</a:t>
            </a:r>
            <a:r>
              <a:rPr lang="pl-PL" sz="1800" dirty="0"/>
              <a:t> na poniższe numery telefonów</a:t>
            </a:r>
            <a:r>
              <a:rPr lang="pl-PL" sz="1800" dirty="0" smtClean="0"/>
              <a:t>:</a:t>
            </a:r>
          </a:p>
          <a:p>
            <a:pPr marL="0" indent="0">
              <a:buNone/>
            </a:pPr>
            <a:endParaRPr lang="pl-PL" sz="2000" dirty="0"/>
          </a:p>
          <a:p>
            <a:r>
              <a:rPr lang="pl-PL" sz="1800" b="1" dirty="0" smtClean="0"/>
              <a:t>730 284 408</a:t>
            </a:r>
            <a:endParaRPr lang="pl-PL" sz="1800" b="1" dirty="0"/>
          </a:p>
          <a:p>
            <a:r>
              <a:rPr lang="pl-PL" sz="1800" b="1" dirty="0" smtClean="0"/>
              <a:t>532 087 031</a:t>
            </a:r>
            <a:endParaRPr lang="pl-PL" sz="1800" b="1" dirty="0"/>
          </a:p>
          <a:p>
            <a:r>
              <a:rPr lang="pl-PL" sz="1800" b="1" dirty="0" smtClean="0"/>
              <a:t>604 805 924</a:t>
            </a:r>
          </a:p>
          <a:p>
            <a:r>
              <a:rPr lang="pl-PL" sz="1800" b="1" dirty="0" smtClean="0"/>
              <a:t>605 424 618</a:t>
            </a:r>
          </a:p>
          <a:p>
            <a:pPr marL="0" indent="0">
              <a:buNone/>
            </a:pPr>
            <a:r>
              <a:rPr lang="pl-PL" sz="2000" dirty="0"/>
              <a:t>  </a:t>
            </a:r>
            <a:r>
              <a:rPr lang="pl-PL" dirty="0"/>
              <a:t> </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27</a:t>
            </a:fld>
            <a:endParaRPr lang="pl-PL"/>
          </a:p>
        </p:txBody>
      </p:sp>
      <p:sp>
        <p:nvSpPr>
          <p:cNvPr id="5" name="Tytuł 1"/>
          <p:cNvSpPr>
            <a:spLocks noGrp="1"/>
          </p:cNvSpPr>
          <p:nvPr>
            <p:ph type="title"/>
          </p:nvPr>
        </p:nvSpPr>
        <p:spPr>
          <a:xfrm>
            <a:off x="1540713" y="1195343"/>
            <a:ext cx="7001692" cy="1143000"/>
          </a:xfrm>
        </p:spPr>
        <p:txBody>
          <a:bodyPr/>
          <a:lstStyle/>
          <a:p>
            <a:r>
              <a:rPr lang="pl-PL" sz="3600" b="1" dirty="0" smtClean="0">
                <a:solidFill>
                  <a:srgbClr val="FF0000"/>
                </a:solidFill>
              </a:rPr>
              <a:t>Dyżury – nowe rozwiązania zawarte w Polskim Ładzie</a:t>
            </a:r>
            <a:endParaRPr lang="pl-PL" sz="3600" b="1" dirty="0">
              <a:solidFill>
                <a:srgbClr val="FF0000"/>
              </a:solidFill>
            </a:endParaRPr>
          </a:p>
        </p:txBody>
      </p:sp>
    </p:spTree>
    <p:extLst>
      <p:ext uri="{BB962C8B-B14F-4D97-AF65-F5344CB8AC3E}">
        <p14:creationId xmlns:p14="http://schemas.microsoft.com/office/powerpoint/2010/main" val="394331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600200"/>
            <a:ext cx="8229600" cy="4525963"/>
          </a:xfrm>
        </p:spPr>
        <p:txBody>
          <a:bodyPr/>
          <a:lstStyle/>
          <a:p>
            <a:pPr marL="0" indent="0">
              <a:buNone/>
            </a:pPr>
            <a:r>
              <a:rPr lang="pl-PL" sz="1400" b="1" dirty="0" smtClean="0"/>
              <a:t>Ustalając prawo </a:t>
            </a:r>
            <a:r>
              <a:rPr lang="pl-PL" sz="1400" b="1" dirty="0"/>
              <a:t>do ulgi za poszczególne miesiące, </a:t>
            </a:r>
            <a:r>
              <a:rPr lang="pl-PL" sz="1400" b="1" dirty="0" smtClean="0"/>
              <a:t>należy sprawdzić czy </a:t>
            </a:r>
            <a:r>
              <a:rPr lang="pl-PL" sz="1400" b="1" dirty="0" smtClean="0"/>
              <a:t>suma wypłaconych przychodów </a:t>
            </a:r>
            <a:r>
              <a:rPr lang="pl-PL" sz="1400" b="1" dirty="0"/>
              <a:t>z pracy na etacie </a:t>
            </a:r>
            <a:r>
              <a:rPr lang="pl-PL" sz="1400" b="1" dirty="0" smtClean="0"/>
              <a:t>nie przekracza maksymalnego </a:t>
            </a:r>
            <a:r>
              <a:rPr lang="pl-PL" sz="1400" b="1" dirty="0"/>
              <a:t>limitu przychodów rocznych uprawniających do ulgi, czyli kwoty </a:t>
            </a:r>
            <a:r>
              <a:rPr lang="pl-PL" sz="1400" b="1" dirty="0">
                <a:solidFill>
                  <a:srgbClr val="FF0000"/>
                </a:solidFill>
              </a:rPr>
              <a:t>133 692 </a:t>
            </a:r>
            <a:r>
              <a:rPr lang="pl-PL" sz="1400" b="1" dirty="0" smtClean="0">
                <a:solidFill>
                  <a:srgbClr val="FF0000"/>
                </a:solidFill>
              </a:rPr>
              <a:t>zł. Po </a:t>
            </a:r>
            <a:r>
              <a:rPr lang="pl-PL" sz="1400" b="1" dirty="0">
                <a:solidFill>
                  <a:srgbClr val="FF0000"/>
                </a:solidFill>
              </a:rPr>
              <a:t>jego przekroczeniu </a:t>
            </a:r>
            <a:r>
              <a:rPr lang="pl-PL" sz="1400" b="1" dirty="0" smtClean="0">
                <a:solidFill>
                  <a:srgbClr val="FF0000"/>
                </a:solidFill>
              </a:rPr>
              <a:t>przestaje się stosować ulgę </a:t>
            </a:r>
            <a:r>
              <a:rPr lang="pl-PL" sz="1400" b="1" dirty="0">
                <a:solidFill>
                  <a:srgbClr val="FF0000"/>
                </a:solidFill>
              </a:rPr>
              <a:t>dla klasy średniej.</a:t>
            </a:r>
          </a:p>
          <a:p>
            <a:pPr marL="0" indent="0">
              <a:buNone/>
            </a:pPr>
            <a:endParaRPr lang="pl-PL" sz="1400" dirty="0" smtClean="0"/>
          </a:p>
          <a:p>
            <a:pPr marL="0" indent="0">
              <a:buNone/>
            </a:pPr>
            <a:r>
              <a:rPr lang="pl-PL" sz="1400" dirty="0" smtClean="0"/>
              <a:t>Uwaga – przychodami </a:t>
            </a:r>
            <a:r>
              <a:rPr lang="pl-PL" sz="1400" dirty="0"/>
              <a:t>ze stosunku pracy są, oprócz świadczeń pieniężnych, również świadczenia</a:t>
            </a:r>
          </a:p>
          <a:p>
            <a:pPr marL="0" indent="0">
              <a:buNone/>
            </a:pPr>
            <a:r>
              <a:rPr lang="pl-PL" sz="1400" dirty="0"/>
              <a:t>rzeczowe oraz nieodpłatne (np. PPK w części finansowanej przez pracodawcę, pakiety</a:t>
            </a:r>
          </a:p>
          <a:p>
            <a:pPr marL="0" indent="0">
              <a:buNone/>
            </a:pPr>
            <a:r>
              <a:rPr lang="pl-PL" sz="1400" dirty="0"/>
              <a:t>medyczne, dodatkowe ubezpieczenia</a:t>
            </a:r>
            <a:r>
              <a:rPr lang="pl-PL" sz="1400" dirty="0" smtClean="0"/>
              <a:t>). W </a:t>
            </a:r>
            <a:r>
              <a:rPr lang="pl-PL" sz="1400" dirty="0"/>
              <a:t>kwocie przychodów nie uwzględnia się jednak przychodów </a:t>
            </a:r>
            <a:r>
              <a:rPr lang="pl-PL" sz="1400" dirty="0" smtClean="0"/>
              <a:t>zwolnionych </a:t>
            </a:r>
            <a:r>
              <a:rPr lang="pl-PL" sz="1400" dirty="0"/>
              <a:t>oraz </a:t>
            </a:r>
            <a:r>
              <a:rPr lang="pl-PL" sz="1400" dirty="0" smtClean="0"/>
              <a:t>zasiłków pieniężnych </a:t>
            </a:r>
            <a:r>
              <a:rPr lang="pl-PL" sz="1400" dirty="0"/>
              <a:t>z ubezpieczenia społecznego, w tym również w </a:t>
            </a:r>
            <a:r>
              <a:rPr lang="pl-PL" sz="1400" dirty="0" smtClean="0"/>
              <a:t>sytuacji</a:t>
            </a:r>
            <a:r>
              <a:rPr lang="pl-PL" sz="1400" dirty="0"/>
              <a:t>, gdy są one </a:t>
            </a:r>
            <a:r>
              <a:rPr lang="pl-PL" sz="1400" dirty="0" smtClean="0"/>
              <a:t>wypłacane przez </a:t>
            </a:r>
            <a:r>
              <a:rPr lang="pl-PL" sz="1400" dirty="0"/>
              <a:t>zakłady pracy.</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3</a:t>
            </a:fld>
            <a:endParaRPr lang="pl-PL"/>
          </a:p>
        </p:txBody>
      </p:sp>
    </p:spTree>
    <p:extLst>
      <p:ext uri="{BB962C8B-B14F-4D97-AF65-F5344CB8AC3E}">
        <p14:creationId xmlns:p14="http://schemas.microsoft.com/office/powerpoint/2010/main" val="106710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424487"/>
            <a:ext cx="8229600" cy="5303837"/>
          </a:xfrm>
        </p:spPr>
        <p:txBody>
          <a:bodyPr/>
          <a:lstStyle/>
          <a:p>
            <a:pPr marL="0" indent="0">
              <a:buNone/>
            </a:pPr>
            <a:r>
              <a:rPr lang="pl-PL" sz="1400" dirty="0" smtClean="0"/>
              <a:t>W </a:t>
            </a:r>
            <a:r>
              <a:rPr lang="pl-PL" sz="1400" dirty="0"/>
              <a:t>miesiącu, w którym pracownik uzyskał opodatkowane przychody z pracy na etacie</a:t>
            </a:r>
          </a:p>
          <a:p>
            <a:pPr marL="0" indent="0">
              <a:buNone/>
            </a:pPr>
            <a:r>
              <a:rPr lang="pl-PL" sz="1400" dirty="0"/>
              <a:t>w wysokości </a:t>
            </a:r>
            <a:r>
              <a:rPr lang="pl-PL" sz="1400" b="1" dirty="0">
                <a:solidFill>
                  <a:srgbClr val="FF0000"/>
                </a:solidFill>
              </a:rPr>
              <a:t>od 5701 zł do 11 141 </a:t>
            </a:r>
            <a:r>
              <a:rPr lang="pl-PL" sz="1400" b="1" dirty="0" smtClean="0">
                <a:solidFill>
                  <a:srgbClr val="FF0000"/>
                </a:solidFill>
              </a:rPr>
              <a:t>zł</a:t>
            </a:r>
            <a:r>
              <a:rPr lang="pl-PL" sz="1400" dirty="0" smtClean="0">
                <a:solidFill>
                  <a:srgbClr val="FF0000"/>
                </a:solidFill>
              </a:rPr>
              <a:t>, </a:t>
            </a:r>
            <a:r>
              <a:rPr lang="pl-PL" sz="1400" dirty="0"/>
              <a:t>stosujesz ulgę dla klasy średniej obliczoną</a:t>
            </a:r>
          </a:p>
          <a:p>
            <a:pPr marL="0" indent="0">
              <a:buNone/>
            </a:pPr>
            <a:r>
              <a:rPr lang="pl-PL" sz="1400" dirty="0"/>
              <a:t>według wzoru</a:t>
            </a:r>
            <a:r>
              <a:rPr lang="pl-PL" sz="1400" dirty="0" smtClean="0"/>
              <a:t>:</a:t>
            </a:r>
          </a:p>
          <a:p>
            <a:pPr marL="0" indent="0">
              <a:buNone/>
            </a:pPr>
            <a:endParaRPr lang="pl-PL" sz="1400" dirty="0" smtClean="0"/>
          </a:p>
          <a:p>
            <a:pPr marL="0" indent="0">
              <a:buNone/>
            </a:pPr>
            <a:endParaRPr lang="pl-PL" sz="1400" dirty="0"/>
          </a:p>
          <a:p>
            <a:pPr marL="0" indent="0">
              <a:buNone/>
            </a:pPr>
            <a:endParaRPr lang="pl-PL" sz="1400" b="1" dirty="0"/>
          </a:p>
          <a:p>
            <a:pPr marL="0" indent="0">
              <a:buNone/>
            </a:pPr>
            <a:endParaRPr lang="pl-PL" sz="1400" dirty="0" smtClean="0"/>
          </a:p>
          <a:p>
            <a:pPr marL="0" indent="0">
              <a:buNone/>
            </a:pPr>
            <a:endParaRPr lang="pl-PL" sz="1400" dirty="0"/>
          </a:p>
          <a:p>
            <a:pPr marL="0" indent="0">
              <a:buNone/>
            </a:pPr>
            <a:endParaRPr lang="pl-PL" sz="1400" dirty="0" smtClean="0"/>
          </a:p>
          <a:p>
            <a:pPr marL="0" indent="0">
              <a:buNone/>
            </a:pPr>
            <a:endParaRPr lang="pl-PL" sz="1400" dirty="0"/>
          </a:p>
          <a:p>
            <a:pPr marL="0" indent="0">
              <a:buNone/>
            </a:pPr>
            <a:r>
              <a:rPr lang="pl-PL" sz="1400" b="1" dirty="0" smtClean="0"/>
              <a:t>Jeżeli </a:t>
            </a:r>
            <a:r>
              <a:rPr lang="pl-PL" sz="1400" b="1" dirty="0"/>
              <a:t>pracownik nie chce, aby ulga dla klasy średniej </a:t>
            </a:r>
            <a:r>
              <a:rPr lang="pl-PL" sz="1400" b="1" dirty="0" smtClean="0"/>
              <a:t>stosowana </a:t>
            </a:r>
            <a:r>
              <a:rPr lang="pl-PL" sz="1400" b="1" dirty="0"/>
              <a:t>była w trakcie roku,</a:t>
            </a:r>
          </a:p>
          <a:p>
            <a:pPr marL="0" indent="0">
              <a:buNone/>
            </a:pPr>
            <a:r>
              <a:rPr lang="pl-PL" sz="1400" b="1" dirty="0"/>
              <a:t>powinien o tym poinformować swojego pracodawcę</a:t>
            </a:r>
            <a:r>
              <a:rPr lang="pl-PL" sz="1400" dirty="0"/>
              <a:t>. Nie ma </a:t>
            </a:r>
            <a:r>
              <a:rPr lang="pl-PL" sz="1400" dirty="0" smtClean="0"/>
              <a:t>urzędowego </a:t>
            </a:r>
            <a:r>
              <a:rPr lang="pl-PL" sz="1400" dirty="0"/>
              <a:t>wzoru wniosku</a:t>
            </a:r>
          </a:p>
          <a:p>
            <a:pPr marL="0" indent="0">
              <a:buNone/>
            </a:pPr>
            <a:r>
              <a:rPr lang="pl-PL" sz="1400" dirty="0"/>
              <a:t>o niestosowanie ulgi, ale musi on zostać złożony na </a:t>
            </a:r>
            <a:r>
              <a:rPr lang="pl-PL" sz="1400" dirty="0" smtClean="0"/>
              <a:t>piśmie. </a:t>
            </a:r>
          </a:p>
          <a:p>
            <a:pPr marL="0" indent="0">
              <a:buNone/>
            </a:pPr>
            <a:endParaRPr lang="pl-PL" sz="1400" dirty="0"/>
          </a:p>
          <a:p>
            <a:pPr marL="0" indent="0">
              <a:buNone/>
            </a:pPr>
            <a:r>
              <a:rPr lang="pl-PL" sz="1400" dirty="0" smtClean="0"/>
              <a:t>Pracownik </a:t>
            </a:r>
            <a:r>
              <a:rPr lang="pl-PL" sz="1400" dirty="0"/>
              <a:t>taki wniosek składa odrębnie dla każdego </a:t>
            </a:r>
            <a:r>
              <a:rPr lang="pl-PL" sz="1400" dirty="0" smtClean="0"/>
              <a:t>roku podatkowego. </a:t>
            </a:r>
          </a:p>
          <a:p>
            <a:pPr marL="0" indent="0">
              <a:buNone/>
            </a:pPr>
            <a:endParaRPr lang="pl-PL" sz="1400" dirty="0"/>
          </a:p>
          <a:p>
            <a:pPr marL="0" indent="0">
              <a:buNone/>
            </a:pPr>
            <a:r>
              <a:rPr lang="pl-PL" sz="1400" dirty="0" smtClean="0"/>
              <a:t>Ulga </a:t>
            </a:r>
            <a:r>
              <a:rPr lang="pl-PL" sz="1400" dirty="0"/>
              <a:t>przestanie być stosowana najpóźniej od następnego miesiąca po złożeniu wniosku.</a:t>
            </a:r>
          </a:p>
          <a:p>
            <a:pPr marL="0" indent="0">
              <a:buNone/>
            </a:pPr>
            <a:endParaRPr lang="pl-PL" sz="1400"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4</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val="3333302992"/>
              </p:ext>
            </p:extLst>
          </p:nvPr>
        </p:nvGraphicFramePr>
        <p:xfrm>
          <a:off x="1268506" y="2413756"/>
          <a:ext cx="7270377" cy="1371600"/>
        </p:xfrm>
        <a:graphic>
          <a:graphicData uri="http://schemas.openxmlformats.org/drawingml/2006/table">
            <a:tbl>
              <a:tblPr firstRow="1" bandRow="1">
                <a:tableStyleId>{5C22544A-7EE6-4342-B048-85BDC9FD1C3A}</a:tableStyleId>
              </a:tblPr>
              <a:tblGrid>
                <a:gridCol w="2423459">
                  <a:extLst>
                    <a:ext uri="{9D8B030D-6E8A-4147-A177-3AD203B41FA5}">
                      <a16:colId xmlns:a16="http://schemas.microsoft.com/office/drawing/2014/main" val="20000"/>
                    </a:ext>
                  </a:extLst>
                </a:gridCol>
                <a:gridCol w="2423459">
                  <a:extLst>
                    <a:ext uri="{9D8B030D-6E8A-4147-A177-3AD203B41FA5}">
                      <a16:colId xmlns:a16="http://schemas.microsoft.com/office/drawing/2014/main" val="20001"/>
                    </a:ext>
                  </a:extLst>
                </a:gridCol>
                <a:gridCol w="2423459">
                  <a:extLst>
                    <a:ext uri="{9D8B030D-6E8A-4147-A177-3AD203B41FA5}">
                      <a16:colId xmlns:a16="http://schemas.microsoft.com/office/drawing/2014/main" val="20002"/>
                    </a:ext>
                  </a:extLst>
                </a:gridCol>
              </a:tblGrid>
              <a:tr h="370840">
                <a:tc gridSpan="2">
                  <a:txBody>
                    <a:bodyPr/>
                    <a:lstStyle/>
                    <a:p>
                      <a:pPr algn="ctr"/>
                      <a:r>
                        <a:rPr lang="pl-PL" sz="1200" dirty="0" smtClean="0"/>
                        <a:t>Miesięczne przychody z pracy na etacie w złotych ( </a:t>
                      </a:r>
                      <a:r>
                        <a:rPr lang="pl-PL" sz="1200" b="1" dirty="0" smtClean="0"/>
                        <a:t>A</a:t>
                      </a:r>
                      <a:r>
                        <a:rPr lang="pl-PL" sz="1200" dirty="0" smtClean="0"/>
                        <a:t>) </a:t>
                      </a:r>
                      <a:endParaRPr lang="pl-PL" sz="1200" dirty="0"/>
                    </a:p>
                  </a:txBody>
                  <a:tcPr/>
                </a:tc>
                <a:tc hMerge="1">
                  <a:txBody>
                    <a:bodyPr/>
                    <a:lstStyle/>
                    <a:p>
                      <a:endParaRPr lang="pl-P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t>Kwota ulgi</a:t>
                      </a:r>
                    </a:p>
                    <a:p>
                      <a:pPr algn="ctr"/>
                      <a:endParaRPr lang="pl-PL" sz="1200" dirty="0"/>
                    </a:p>
                  </a:txBody>
                  <a:tcPr/>
                </a:tc>
                <a:extLst>
                  <a:ext uri="{0D108BD9-81ED-4DB2-BD59-A6C34878D82A}">
                    <a16:rowId xmlns:a16="http://schemas.microsoft.com/office/drawing/2014/main" val="10000"/>
                  </a:ext>
                </a:extLst>
              </a:tr>
              <a:tr h="370840">
                <a:tc>
                  <a:txBody>
                    <a:bodyPr/>
                    <a:lstStyle/>
                    <a:p>
                      <a:pPr algn="ctr"/>
                      <a:r>
                        <a:rPr lang="pl-PL" sz="1200" dirty="0" smtClean="0"/>
                        <a:t>od 5701 </a:t>
                      </a:r>
                      <a:endParaRPr lang="pl-PL" sz="1200" dirty="0"/>
                    </a:p>
                  </a:txBody>
                  <a:tcPr/>
                </a:tc>
                <a:tc>
                  <a:txBody>
                    <a:bodyPr/>
                    <a:lstStyle/>
                    <a:p>
                      <a:pPr algn="ctr"/>
                      <a:r>
                        <a:rPr lang="pl-PL" sz="1200" dirty="0" smtClean="0"/>
                        <a:t>do 8549 </a:t>
                      </a:r>
                      <a:endParaRPr lang="pl-PL"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smtClean="0"/>
                        <a:t>[</a:t>
                      </a:r>
                      <a:r>
                        <a:rPr lang="pl-PL" sz="1200" b="1" smtClean="0"/>
                        <a:t>A </a:t>
                      </a:r>
                      <a:r>
                        <a:rPr lang="pl-PL" sz="1200" smtClean="0"/>
                        <a:t>x 6,68% – 380,50] ÷ 0,17</a:t>
                      </a:r>
                    </a:p>
                    <a:p>
                      <a:pPr algn="ctr"/>
                      <a:endParaRPr lang="pl-PL" sz="1200" dirty="0"/>
                    </a:p>
                  </a:txBody>
                  <a:tcPr/>
                </a:tc>
                <a:extLst>
                  <a:ext uri="{0D108BD9-81ED-4DB2-BD59-A6C34878D82A}">
                    <a16:rowId xmlns:a16="http://schemas.microsoft.com/office/drawing/2014/main" val="10001"/>
                  </a:ext>
                </a:extLst>
              </a:tr>
              <a:tr h="370840">
                <a:tc>
                  <a:txBody>
                    <a:bodyPr/>
                    <a:lstStyle/>
                    <a:p>
                      <a:pPr algn="ctr"/>
                      <a:r>
                        <a:rPr lang="pl-PL" sz="1200" dirty="0" smtClean="0"/>
                        <a:t>ponad 8549 </a:t>
                      </a:r>
                      <a:endParaRPr lang="pl-PL" sz="1200" dirty="0"/>
                    </a:p>
                  </a:txBody>
                  <a:tcPr/>
                </a:tc>
                <a:tc>
                  <a:txBody>
                    <a:bodyPr/>
                    <a:lstStyle/>
                    <a:p>
                      <a:pPr algn="ctr"/>
                      <a:r>
                        <a:rPr lang="pl-PL" sz="1200" dirty="0" smtClean="0"/>
                        <a:t>do 11 141 </a:t>
                      </a:r>
                      <a:endParaRPr lang="pl-PL"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t>[</a:t>
                      </a:r>
                      <a:r>
                        <a:rPr lang="pl-PL" sz="1200" b="1" dirty="0" smtClean="0"/>
                        <a:t>A </a:t>
                      </a:r>
                      <a:r>
                        <a:rPr lang="pl-PL" sz="1200" dirty="0" smtClean="0"/>
                        <a:t>x (-7,35%) + 819,08] ÷ 0,17</a:t>
                      </a:r>
                    </a:p>
                    <a:p>
                      <a:pPr algn="ctr"/>
                      <a:endParaRPr lang="pl-PL"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467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417638"/>
            <a:ext cx="8229600" cy="4525963"/>
          </a:xfrm>
        </p:spPr>
        <p:txBody>
          <a:bodyPr/>
          <a:lstStyle/>
          <a:p>
            <a:pPr marL="0" indent="0">
              <a:buNone/>
            </a:pPr>
            <a:r>
              <a:rPr lang="pl-PL" sz="1400" b="1" dirty="0" smtClean="0"/>
              <a:t>Rezygnacja </a:t>
            </a:r>
            <a:r>
              <a:rPr lang="pl-PL" sz="1400" b="1" dirty="0"/>
              <a:t>z ulgi dla klasy średniej w trakcie roku nie oznacza utraty prawa do skorzystania</a:t>
            </a:r>
          </a:p>
          <a:p>
            <a:pPr marL="0" indent="0">
              <a:buNone/>
            </a:pPr>
            <a:r>
              <a:rPr lang="pl-PL" sz="1400" b="1" dirty="0"/>
              <a:t>z niej po zakończeniu roku</a:t>
            </a:r>
            <a:r>
              <a:rPr lang="pl-PL" sz="1400" dirty="0"/>
              <a:t>. Należy podkreślić, że prawo to </a:t>
            </a:r>
            <a:r>
              <a:rPr lang="pl-PL" sz="1400" dirty="0" smtClean="0"/>
              <a:t>przysługuje </a:t>
            </a:r>
            <a:r>
              <a:rPr lang="pl-PL" sz="1400" dirty="0"/>
              <a:t>jednak wyłącznie</a:t>
            </a:r>
          </a:p>
          <a:p>
            <a:pPr marL="0" indent="0">
              <a:buNone/>
            </a:pPr>
            <a:r>
              <a:rPr lang="pl-PL" sz="1400" dirty="0"/>
              <a:t>po spełnieniu warunków zarówno w zakresie źródeł przychodów, </a:t>
            </a:r>
            <a:r>
              <a:rPr lang="pl-PL" sz="1400" dirty="0" smtClean="0"/>
              <a:t>jak </a:t>
            </a:r>
            <a:r>
              <a:rPr lang="pl-PL" sz="1400" dirty="0"/>
              <a:t>i limitów.</a:t>
            </a:r>
          </a:p>
          <a:p>
            <a:pPr marL="0" indent="0">
              <a:buNone/>
            </a:pPr>
            <a:endParaRPr lang="pl-PL" sz="1400" dirty="0" smtClean="0"/>
          </a:p>
          <a:p>
            <a:pPr marL="0" indent="0">
              <a:buNone/>
            </a:pPr>
            <a:r>
              <a:rPr lang="pl-PL" sz="1400" dirty="0" smtClean="0"/>
              <a:t>W rozliczeniu </a:t>
            </a:r>
            <a:r>
              <a:rPr lang="pl-PL" sz="1400" dirty="0"/>
              <a:t>rocznym pracownik stosuje ulgę w wysokości </a:t>
            </a:r>
            <a:r>
              <a:rPr lang="pl-PL" sz="1400" dirty="0" smtClean="0"/>
              <a:t>obliczonej </a:t>
            </a:r>
            <a:r>
              <a:rPr lang="pl-PL" sz="1400" dirty="0"/>
              <a:t>według wzoru</a:t>
            </a:r>
            <a:r>
              <a:rPr lang="pl-PL" sz="1400" dirty="0" smtClean="0"/>
              <a:t>:</a:t>
            </a:r>
          </a:p>
          <a:p>
            <a:pPr marL="0" indent="0">
              <a:buNone/>
            </a:pPr>
            <a:endParaRPr lang="pl-PL" sz="1400" dirty="0" smtClean="0"/>
          </a:p>
          <a:p>
            <a:pPr marL="0" indent="0">
              <a:buNone/>
            </a:pPr>
            <a:endParaRPr lang="pl-PL" sz="1400"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pPr marL="0" indent="0">
              <a:buNone/>
            </a:pPr>
            <a:endParaRPr lang="pl-PL" sz="1400" dirty="0" smtClean="0"/>
          </a:p>
          <a:p>
            <a:pPr marL="0" indent="0">
              <a:buNone/>
            </a:pPr>
            <a:r>
              <a:rPr lang="pl-PL" sz="1400" dirty="0" smtClean="0"/>
              <a:t>Stosując </a:t>
            </a:r>
            <a:r>
              <a:rPr lang="pl-PL" sz="1400" dirty="0"/>
              <a:t>ulgę dla klasy średniej, musisz uwzględnić </a:t>
            </a:r>
            <a:r>
              <a:rPr lang="pl-PL" sz="1400" b="1" dirty="0"/>
              <a:t>łączną sumę przychodów w </a:t>
            </a:r>
            <a:r>
              <a:rPr lang="pl-PL" sz="1400" b="1" dirty="0" smtClean="0"/>
              <a:t>miesiącu</a:t>
            </a:r>
            <a:r>
              <a:rPr lang="pl-PL" sz="1400" dirty="0" smtClean="0"/>
              <a:t>.</a:t>
            </a:r>
            <a:endParaRPr lang="pl-PL" sz="1400" dirty="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5</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945078572"/>
              </p:ext>
            </p:extLst>
          </p:nvPr>
        </p:nvGraphicFramePr>
        <p:xfrm>
          <a:off x="1216958" y="3037541"/>
          <a:ext cx="7469841" cy="1554480"/>
        </p:xfrm>
        <a:graphic>
          <a:graphicData uri="http://schemas.openxmlformats.org/drawingml/2006/table">
            <a:tbl>
              <a:tblPr firstRow="1" bandRow="1">
                <a:tableStyleId>{5C22544A-7EE6-4342-B048-85BDC9FD1C3A}</a:tableStyleId>
              </a:tblPr>
              <a:tblGrid>
                <a:gridCol w="2489947">
                  <a:extLst>
                    <a:ext uri="{9D8B030D-6E8A-4147-A177-3AD203B41FA5}">
                      <a16:colId xmlns:a16="http://schemas.microsoft.com/office/drawing/2014/main" val="20000"/>
                    </a:ext>
                  </a:extLst>
                </a:gridCol>
                <a:gridCol w="2489947">
                  <a:extLst>
                    <a:ext uri="{9D8B030D-6E8A-4147-A177-3AD203B41FA5}">
                      <a16:colId xmlns:a16="http://schemas.microsoft.com/office/drawing/2014/main" val="20001"/>
                    </a:ext>
                  </a:extLst>
                </a:gridCol>
                <a:gridCol w="2489947">
                  <a:extLst>
                    <a:ext uri="{9D8B030D-6E8A-4147-A177-3AD203B41FA5}">
                      <a16:colId xmlns:a16="http://schemas.microsoft.com/office/drawing/2014/main" val="2000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t>Roczne przychody z pracy na etacie oraz z działalności gospodarczej w złotych ( </a:t>
                      </a:r>
                      <a:r>
                        <a:rPr lang="pl-PL" sz="1200" b="1" dirty="0" smtClean="0"/>
                        <a:t>A</a:t>
                      </a:r>
                      <a:r>
                        <a:rPr lang="pl-PL" sz="1200" dirty="0" smtClean="0"/>
                        <a:t>)</a:t>
                      </a:r>
                    </a:p>
                    <a:p>
                      <a:pPr algn="ctr"/>
                      <a:endParaRPr lang="pl-PL" sz="1200" dirty="0"/>
                    </a:p>
                  </a:txBody>
                  <a:tcPr/>
                </a:tc>
                <a:tc hMerge="1">
                  <a:txBody>
                    <a:bodyPr/>
                    <a:lstStyle/>
                    <a:p>
                      <a:endParaRPr lang="pl-PL" dirty="0"/>
                    </a:p>
                  </a:txBody>
                  <a:tcPr/>
                </a:tc>
                <a:tc>
                  <a:txBody>
                    <a:bodyPr/>
                    <a:lstStyle/>
                    <a:p>
                      <a:pPr algn="ctr"/>
                      <a:r>
                        <a:rPr lang="pl-PL" sz="1200" dirty="0" smtClean="0"/>
                        <a:t>Kwota ulgi</a:t>
                      </a:r>
                      <a:endParaRPr lang="pl-PL" sz="1200" dirty="0"/>
                    </a:p>
                  </a:txBody>
                  <a:tcPr/>
                </a:tc>
                <a:extLst>
                  <a:ext uri="{0D108BD9-81ED-4DB2-BD59-A6C34878D82A}">
                    <a16:rowId xmlns:a16="http://schemas.microsoft.com/office/drawing/2014/main" val="10000"/>
                  </a:ext>
                </a:extLst>
              </a:tr>
              <a:tr h="370840">
                <a:tc>
                  <a:txBody>
                    <a:bodyPr/>
                    <a:lstStyle/>
                    <a:p>
                      <a:pPr algn="ctr"/>
                      <a:r>
                        <a:rPr lang="pl-PL" sz="1200" dirty="0" smtClean="0"/>
                        <a:t>od 68 412 </a:t>
                      </a:r>
                      <a:endParaRPr lang="pl-PL" sz="1200" dirty="0"/>
                    </a:p>
                  </a:txBody>
                  <a:tcPr/>
                </a:tc>
                <a:tc>
                  <a:txBody>
                    <a:bodyPr/>
                    <a:lstStyle/>
                    <a:p>
                      <a:pPr algn="ctr"/>
                      <a:r>
                        <a:rPr lang="pl-PL" sz="1200" dirty="0" smtClean="0"/>
                        <a:t>do 102 588 </a:t>
                      </a:r>
                      <a:endParaRPr lang="pl-PL"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t>[</a:t>
                      </a:r>
                      <a:r>
                        <a:rPr lang="pl-PL" sz="1200" b="1" dirty="0" smtClean="0"/>
                        <a:t>A </a:t>
                      </a:r>
                      <a:r>
                        <a:rPr lang="pl-PL" sz="1200" dirty="0" smtClean="0"/>
                        <a:t>x 6,68% – 4 566] ÷ 0,17</a:t>
                      </a:r>
                    </a:p>
                    <a:p>
                      <a:pPr algn="ctr"/>
                      <a:endParaRPr lang="pl-PL" sz="1200" dirty="0"/>
                    </a:p>
                  </a:txBody>
                  <a:tcPr/>
                </a:tc>
                <a:extLst>
                  <a:ext uri="{0D108BD9-81ED-4DB2-BD59-A6C34878D82A}">
                    <a16:rowId xmlns:a16="http://schemas.microsoft.com/office/drawing/2014/main" val="10001"/>
                  </a:ext>
                </a:extLst>
              </a:tr>
              <a:tr h="370840">
                <a:tc>
                  <a:txBody>
                    <a:bodyPr/>
                    <a:lstStyle/>
                    <a:p>
                      <a:pPr algn="ctr"/>
                      <a:r>
                        <a:rPr lang="pl-PL" sz="1200" dirty="0" smtClean="0"/>
                        <a:t>Ponad 102 588 </a:t>
                      </a:r>
                      <a:endParaRPr lang="pl-PL" sz="1200" dirty="0"/>
                    </a:p>
                  </a:txBody>
                  <a:tcPr/>
                </a:tc>
                <a:tc>
                  <a:txBody>
                    <a:bodyPr/>
                    <a:lstStyle/>
                    <a:p>
                      <a:pPr algn="ctr"/>
                      <a:r>
                        <a:rPr lang="pl-PL" sz="1200" dirty="0" smtClean="0"/>
                        <a:t>do 133 692 </a:t>
                      </a:r>
                      <a:endParaRPr lang="pl-PL"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t>[</a:t>
                      </a:r>
                      <a:r>
                        <a:rPr lang="pl-PL" sz="1200" b="1" dirty="0" smtClean="0"/>
                        <a:t>A </a:t>
                      </a:r>
                      <a:r>
                        <a:rPr lang="pl-PL" sz="1200" dirty="0" smtClean="0"/>
                        <a:t>x (-7,35%) + 9 829 zł] ÷ 0,17</a:t>
                      </a:r>
                    </a:p>
                    <a:p>
                      <a:pPr algn="ctr"/>
                      <a:endParaRPr lang="pl-PL"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209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600200"/>
            <a:ext cx="8229600" cy="4525963"/>
          </a:xfrm>
        </p:spPr>
        <p:txBody>
          <a:bodyPr/>
          <a:lstStyle/>
          <a:p>
            <a:pPr marL="0" indent="0">
              <a:buNone/>
            </a:pPr>
            <a:r>
              <a:rPr lang="pl-PL" sz="1400" b="1" dirty="0"/>
              <a:t>Przykład I </a:t>
            </a:r>
            <a:r>
              <a:rPr lang="pl-PL" sz="1400" dirty="0"/>
              <a:t>(dla stawki podatku 17%) </a:t>
            </a:r>
            <a:r>
              <a:rPr lang="pl-PL" sz="1400" dirty="0" smtClean="0"/>
              <a:t>:</a:t>
            </a:r>
          </a:p>
          <a:p>
            <a:pPr marL="0" indent="0">
              <a:buNone/>
            </a:pPr>
            <a:endParaRPr lang="pl-PL" sz="1400" dirty="0"/>
          </a:p>
          <a:p>
            <a:pPr marL="0" indent="0">
              <a:buNone/>
            </a:pPr>
            <a:r>
              <a:rPr lang="pl-PL" sz="1400" dirty="0"/>
              <a:t>Jeżeli przy pierwszej wypłacie – z uwagi na przychód poniżej progu </a:t>
            </a:r>
            <a:r>
              <a:rPr lang="pl-PL" sz="1400" dirty="0" smtClean="0"/>
              <a:t>uprawniającego do </a:t>
            </a:r>
            <a:r>
              <a:rPr lang="pl-PL" sz="1400" dirty="0"/>
              <a:t>ulgi – nie zastosowałeś tej ulgi, a następnie dokonujesz wypłaty, </a:t>
            </a:r>
            <a:r>
              <a:rPr lang="pl-PL" sz="1400" dirty="0" smtClean="0"/>
              <a:t>która pozwalałaby na </a:t>
            </a:r>
            <a:r>
              <a:rPr lang="pl-PL" sz="1400" dirty="0"/>
              <a:t>jej zastosowanie, powinieneś przy tej wypłacie obliczyć ulgę od łącznego przychodu.</a:t>
            </a:r>
          </a:p>
          <a:p>
            <a:pPr marL="0" indent="0">
              <a:buNone/>
            </a:pPr>
            <a:endParaRPr lang="pl-PL" sz="1400" dirty="0" smtClean="0"/>
          </a:p>
          <a:p>
            <a:pPr marL="0" indent="0">
              <a:buNone/>
            </a:pPr>
            <a:r>
              <a:rPr lang="pl-PL" sz="1400" dirty="0" smtClean="0"/>
              <a:t>Pierwsza </a:t>
            </a:r>
            <a:r>
              <a:rPr lang="pl-PL" sz="1400" dirty="0"/>
              <a:t>wypłata w miesiącu </a:t>
            </a:r>
            <a:r>
              <a:rPr lang="pl-PL" sz="1400" dirty="0" smtClean="0"/>
              <a:t>			5000 </a:t>
            </a:r>
            <a:r>
              <a:rPr lang="pl-PL" sz="1400" dirty="0"/>
              <a:t>zł – bez ulgi</a:t>
            </a:r>
          </a:p>
          <a:p>
            <a:pPr marL="0" indent="0">
              <a:buNone/>
            </a:pPr>
            <a:r>
              <a:rPr lang="pl-PL" sz="1400" dirty="0"/>
              <a:t>Druga wypłata w tym samym miesiącu </a:t>
            </a:r>
            <a:r>
              <a:rPr lang="pl-PL" sz="1400" dirty="0" smtClean="0"/>
              <a:t>		2000 </a:t>
            </a:r>
            <a:r>
              <a:rPr lang="pl-PL" sz="1400" dirty="0"/>
              <a:t>zł</a:t>
            </a:r>
          </a:p>
          <a:p>
            <a:pPr marL="0" indent="0">
              <a:buNone/>
            </a:pPr>
            <a:endParaRPr lang="pl-PL" sz="1400" dirty="0" smtClean="0"/>
          </a:p>
          <a:p>
            <a:pPr marL="0" indent="0">
              <a:buNone/>
            </a:pPr>
            <a:r>
              <a:rPr lang="pl-PL" sz="1400" dirty="0" smtClean="0"/>
              <a:t>Ulgę </a:t>
            </a:r>
            <a:r>
              <a:rPr lang="pl-PL" sz="1400" dirty="0"/>
              <a:t>obliczasz od zsumowanych przychodów, czyli w tym przypadku 7000 zł</a:t>
            </a:r>
          </a:p>
          <a:p>
            <a:pPr marL="0" indent="0">
              <a:buNone/>
            </a:pPr>
            <a:r>
              <a:rPr lang="pl-PL" sz="1400" dirty="0"/>
              <a:t>(7000 x 6,68% - 380,50) ÷ 0,17 = 512,35 zł</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6</a:t>
            </a:fld>
            <a:endParaRPr lang="pl-PL"/>
          </a:p>
        </p:txBody>
      </p:sp>
    </p:spTree>
    <p:extLst>
      <p:ext uri="{BB962C8B-B14F-4D97-AF65-F5344CB8AC3E}">
        <p14:creationId xmlns:p14="http://schemas.microsoft.com/office/powerpoint/2010/main" val="257181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b="1" dirty="0" smtClean="0">
                <a:solidFill>
                  <a:srgbClr val="FF0000"/>
                </a:solidFill>
              </a:rPr>
              <a:t>Ulga dla klasy średniej </a:t>
            </a:r>
            <a:endParaRPr lang="pl-PL" sz="4000" b="1" dirty="0">
              <a:solidFill>
                <a:srgbClr val="FF0000"/>
              </a:solidFill>
            </a:endParaRPr>
          </a:p>
        </p:txBody>
      </p:sp>
      <p:sp>
        <p:nvSpPr>
          <p:cNvPr id="3" name="Symbol zastępczy zawartości 2"/>
          <p:cNvSpPr>
            <a:spLocks noGrp="1"/>
          </p:cNvSpPr>
          <p:nvPr>
            <p:ph idx="1"/>
          </p:nvPr>
        </p:nvSpPr>
        <p:spPr>
          <a:xfrm>
            <a:off x="914400" y="1598023"/>
            <a:ext cx="8229600" cy="4525963"/>
          </a:xfrm>
        </p:spPr>
        <p:txBody>
          <a:bodyPr/>
          <a:lstStyle/>
          <a:p>
            <a:pPr marL="0" indent="0">
              <a:buNone/>
            </a:pPr>
            <a:r>
              <a:rPr lang="pl-PL" sz="1400" b="1" dirty="0"/>
              <a:t>Przykład II </a:t>
            </a:r>
            <a:r>
              <a:rPr lang="pl-PL" sz="1400" dirty="0"/>
              <a:t>(dla stawki podatku 17%) – dotyczy odwrotnej sytuacji</a:t>
            </a:r>
            <a:r>
              <a:rPr lang="pl-PL" sz="1400" dirty="0" smtClean="0"/>
              <a:t>:</a:t>
            </a:r>
          </a:p>
          <a:p>
            <a:pPr marL="0" indent="0">
              <a:buNone/>
            </a:pPr>
            <a:endParaRPr lang="pl-PL" sz="1400" dirty="0"/>
          </a:p>
          <a:p>
            <a:pPr marL="0" indent="0">
              <a:buNone/>
            </a:pPr>
            <a:r>
              <a:rPr lang="pl-PL" sz="1400" dirty="0"/>
              <a:t>Gdy przy pierwszej wypłacie zastosowałeś ulgę, a następnie </a:t>
            </a:r>
            <a:r>
              <a:rPr lang="pl-PL" sz="1400" dirty="0" smtClean="0"/>
              <a:t>dokonujesz </a:t>
            </a:r>
            <a:r>
              <a:rPr lang="pl-PL" sz="1400" dirty="0"/>
              <a:t>drugiej </a:t>
            </a:r>
            <a:r>
              <a:rPr lang="pl-PL" sz="1400" dirty="0" smtClean="0"/>
              <a:t>wypłaty, w </a:t>
            </a:r>
            <a:r>
              <a:rPr lang="pl-PL" sz="1400" dirty="0"/>
              <a:t>wyniku której przekroczono przychód uprawniający do jej </a:t>
            </a:r>
            <a:r>
              <a:rPr lang="pl-PL" sz="1400" dirty="0" smtClean="0"/>
              <a:t>zastosowania</a:t>
            </a:r>
            <a:r>
              <a:rPr lang="pl-PL" sz="1400" dirty="0"/>
              <a:t>, </a:t>
            </a:r>
            <a:r>
              <a:rPr lang="pl-PL" sz="1400" dirty="0" smtClean="0"/>
              <a:t>wypłacając drugą </a:t>
            </a:r>
            <a:r>
              <a:rPr lang="pl-PL" sz="1400" dirty="0"/>
              <a:t>wypłatę, doliczasz do dochodu kwotę ulgi zastosowanej </a:t>
            </a:r>
            <a:r>
              <a:rPr lang="pl-PL" sz="1400" dirty="0" smtClean="0"/>
              <a:t>przy </a:t>
            </a:r>
            <a:r>
              <a:rPr lang="pl-PL" sz="1400" dirty="0"/>
              <a:t>pierwszej wypłacie.</a:t>
            </a:r>
          </a:p>
          <a:p>
            <a:pPr marL="0" indent="0">
              <a:buNone/>
            </a:pPr>
            <a:endParaRPr lang="pl-PL" sz="1400" dirty="0" smtClean="0"/>
          </a:p>
          <a:p>
            <a:pPr marL="0" indent="0">
              <a:buNone/>
            </a:pPr>
            <a:r>
              <a:rPr lang="pl-PL" sz="1400" dirty="0" smtClean="0"/>
              <a:t>Pierwsza </a:t>
            </a:r>
            <a:r>
              <a:rPr lang="pl-PL" sz="1400" dirty="0"/>
              <a:t>wypłata w miesiącu </a:t>
            </a:r>
            <a:r>
              <a:rPr lang="pl-PL" sz="1400" dirty="0" smtClean="0"/>
              <a:t>		7000 </a:t>
            </a:r>
            <a:r>
              <a:rPr lang="pl-PL" sz="1400" dirty="0"/>
              <a:t>zł – z ulgą 512,35 zł</a:t>
            </a:r>
          </a:p>
          <a:p>
            <a:pPr marL="0" indent="0">
              <a:buNone/>
            </a:pPr>
            <a:r>
              <a:rPr lang="pl-PL" sz="1400" dirty="0"/>
              <a:t>Druga wypłata w tym samym miesiącu </a:t>
            </a:r>
            <a:r>
              <a:rPr lang="pl-PL" sz="1400" dirty="0" smtClean="0"/>
              <a:t>	7000 </a:t>
            </a:r>
            <a:r>
              <a:rPr lang="pl-PL" sz="1400" dirty="0"/>
              <a:t>zł</a:t>
            </a:r>
          </a:p>
          <a:p>
            <a:pPr marL="0" indent="0">
              <a:buNone/>
            </a:pPr>
            <a:endParaRPr lang="pl-PL" sz="1400" dirty="0" smtClean="0"/>
          </a:p>
          <a:p>
            <a:pPr marL="0" indent="0">
              <a:buNone/>
            </a:pPr>
            <a:r>
              <a:rPr lang="pl-PL" sz="1400" dirty="0" smtClean="0"/>
              <a:t>Łącznie </a:t>
            </a:r>
            <a:r>
              <a:rPr lang="pl-PL" sz="1400" dirty="0"/>
              <a:t>wypłata w tym samym miesiącu = 14 000 zł (ulga nie przysługuje).</a:t>
            </a:r>
          </a:p>
          <a:p>
            <a:pPr marL="0" indent="0">
              <a:buNone/>
            </a:pPr>
            <a:r>
              <a:rPr lang="pl-PL" sz="1400" dirty="0"/>
              <a:t>Należy dodać do podstawy obliczenia zaliczki (dochodu) przy </a:t>
            </a:r>
            <a:r>
              <a:rPr lang="pl-PL" sz="1400" dirty="0" smtClean="0"/>
              <a:t>drugiej wypłacie kwotę </a:t>
            </a:r>
            <a:r>
              <a:rPr lang="pl-PL" sz="1400" dirty="0"/>
              <a:t>ulgi 512,35 zł</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7</a:t>
            </a:fld>
            <a:endParaRPr lang="pl-PL"/>
          </a:p>
        </p:txBody>
      </p:sp>
    </p:spTree>
    <p:extLst>
      <p:ext uri="{BB962C8B-B14F-4D97-AF65-F5344CB8AC3E}">
        <p14:creationId xmlns:p14="http://schemas.microsoft.com/office/powerpoint/2010/main" val="136091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14400" y="1600200"/>
            <a:ext cx="8229600" cy="5029200"/>
          </a:xfrm>
        </p:spPr>
        <p:txBody>
          <a:bodyPr/>
          <a:lstStyle/>
          <a:p>
            <a:pPr marL="0" indent="0">
              <a:buNone/>
            </a:pPr>
            <a:r>
              <a:rPr lang="pl-PL" sz="1400" b="1" dirty="0"/>
              <a:t>Na czym polega ulga</a:t>
            </a:r>
          </a:p>
          <a:p>
            <a:pPr marL="0" indent="0">
              <a:buNone/>
            </a:pPr>
            <a:r>
              <a:rPr lang="pl-PL" sz="1400" b="1" dirty="0">
                <a:solidFill>
                  <a:srgbClr val="FF0000"/>
                </a:solidFill>
              </a:rPr>
              <a:t>Ulga </a:t>
            </a:r>
            <a:r>
              <a:rPr lang="pl-PL" sz="1400" b="1" dirty="0" smtClean="0">
                <a:solidFill>
                  <a:srgbClr val="FF0000"/>
                </a:solidFill>
              </a:rPr>
              <a:t>dla pracujących seniorów (PIT-0) </a:t>
            </a:r>
            <a:r>
              <a:rPr lang="pl-PL" sz="1400" dirty="0" smtClean="0"/>
              <a:t>polega </a:t>
            </a:r>
            <a:r>
              <a:rPr lang="pl-PL" sz="1400" dirty="0"/>
              <a:t>na zwolnieniu od podatku dochodowego od osób fizycznych </a:t>
            </a:r>
            <a:r>
              <a:rPr lang="pl-PL" sz="1400" dirty="0" smtClean="0"/>
              <a:t>niektórych przychodów </a:t>
            </a:r>
            <a:r>
              <a:rPr lang="pl-PL" sz="1400" dirty="0"/>
              <a:t>podatników, którzy – pomimo osiągnięcia powszechnego wieku </a:t>
            </a:r>
            <a:r>
              <a:rPr lang="pl-PL" sz="1400" dirty="0" smtClean="0"/>
              <a:t>emerytalnego – </a:t>
            </a:r>
            <a:r>
              <a:rPr lang="pl-PL" sz="1400" dirty="0"/>
              <a:t>będą nadal aktywni zawodowo.</a:t>
            </a:r>
          </a:p>
          <a:p>
            <a:pPr marL="0" indent="0">
              <a:buNone/>
            </a:pPr>
            <a:endParaRPr lang="pl-PL" sz="1400" b="1" dirty="0" smtClean="0"/>
          </a:p>
          <a:p>
            <a:pPr marL="0" indent="0">
              <a:buNone/>
            </a:pPr>
            <a:r>
              <a:rPr lang="pl-PL" sz="1400" b="1" dirty="0"/>
              <a:t>Ulga polega na zwolnieniu od podatku PIT:</a:t>
            </a:r>
          </a:p>
          <a:p>
            <a:pPr lvl="1">
              <a:buFont typeface="Wingdings" panose="05000000000000000000" pitchFamily="2" charset="2"/>
              <a:buChar char="q"/>
            </a:pPr>
            <a:r>
              <a:rPr lang="pl-PL" sz="1400" dirty="0"/>
              <a:t>przychodów z pracy na etacie,</a:t>
            </a:r>
          </a:p>
          <a:p>
            <a:pPr lvl="1">
              <a:buFont typeface="Wingdings" panose="05000000000000000000" pitchFamily="2" charset="2"/>
              <a:buChar char="q"/>
            </a:pPr>
            <a:r>
              <a:rPr lang="pl-PL" sz="1400" dirty="0"/>
              <a:t>przychodów z umów zlecenia zawartych z firmą, oraz</a:t>
            </a:r>
          </a:p>
          <a:p>
            <a:pPr lvl="1">
              <a:buFont typeface="Wingdings" panose="05000000000000000000" pitchFamily="2" charset="2"/>
              <a:buChar char="q"/>
            </a:pPr>
            <a:r>
              <a:rPr lang="pl-PL" sz="1400" dirty="0"/>
              <a:t>przychodów z pozarolniczej działalności gospodarczej.</a:t>
            </a:r>
          </a:p>
          <a:p>
            <a:pPr marL="0" indent="0">
              <a:buNone/>
            </a:pPr>
            <a:r>
              <a:rPr lang="pl-PL" sz="1400" dirty="0"/>
              <a:t>otrzymanych </a:t>
            </a:r>
            <a:r>
              <a:rPr lang="pl-PL" sz="1400" b="1" dirty="0">
                <a:solidFill>
                  <a:srgbClr val="FF0000"/>
                </a:solidFill>
              </a:rPr>
              <a:t>przez podatnika po ukończeniu:</a:t>
            </a:r>
          </a:p>
          <a:p>
            <a:pPr lvl="1">
              <a:buFont typeface="Wingdings" panose="05000000000000000000" pitchFamily="2" charset="2"/>
              <a:buChar char="q"/>
            </a:pPr>
            <a:r>
              <a:rPr lang="pl-PL" sz="1400" b="1" dirty="0">
                <a:solidFill>
                  <a:srgbClr val="FF0000"/>
                </a:solidFill>
              </a:rPr>
              <a:t>60. roku życia w przypadku kobiety,</a:t>
            </a:r>
          </a:p>
          <a:p>
            <a:pPr lvl="1">
              <a:buFont typeface="Wingdings" panose="05000000000000000000" pitchFamily="2" charset="2"/>
              <a:buChar char="q"/>
            </a:pPr>
            <a:r>
              <a:rPr lang="pl-PL" sz="1400" b="1" dirty="0">
                <a:solidFill>
                  <a:srgbClr val="FF0000"/>
                </a:solidFill>
              </a:rPr>
              <a:t>65. roku życia w przypadku mężczyzny.</a:t>
            </a:r>
          </a:p>
          <a:p>
            <a:pPr marL="0" indent="0">
              <a:buNone/>
            </a:pPr>
            <a:endParaRPr lang="pl-PL" sz="1400" dirty="0" smtClean="0"/>
          </a:p>
          <a:p>
            <a:pPr marL="0" indent="0">
              <a:buNone/>
            </a:pPr>
            <a:r>
              <a:rPr lang="pl-PL" sz="1400" b="1" dirty="0" smtClean="0"/>
              <a:t>Ulga </a:t>
            </a:r>
            <a:r>
              <a:rPr lang="pl-PL" sz="1400" b="1" dirty="0"/>
              <a:t>obejmuje przychody:</a:t>
            </a:r>
          </a:p>
          <a:p>
            <a:pPr lvl="1">
              <a:buFont typeface="Wingdings" panose="05000000000000000000" pitchFamily="2" charset="2"/>
              <a:buChar char="q"/>
            </a:pPr>
            <a:r>
              <a:rPr lang="pl-PL" sz="1400" dirty="0"/>
              <a:t>do których ma zastosowanie</a:t>
            </a:r>
            <a:r>
              <a:rPr lang="pl-PL" sz="1400" dirty="0" smtClean="0"/>
              <a:t>: </a:t>
            </a:r>
            <a:r>
              <a:rPr lang="pl-PL" sz="1400" dirty="0"/>
              <a:t>skala podatkowa ze stawkami 17% i 32%, </a:t>
            </a:r>
            <a:r>
              <a:rPr lang="pl-PL" sz="1400" dirty="0" smtClean="0"/>
              <a:t>jednolita </a:t>
            </a:r>
            <a:r>
              <a:rPr lang="pl-PL" sz="1400" dirty="0"/>
              <a:t>5% albo 19% stawka podatku dla przedsiębiorców lub </a:t>
            </a:r>
            <a:r>
              <a:rPr lang="pl-PL" sz="1400" dirty="0" smtClean="0"/>
              <a:t>ryczałt </a:t>
            </a:r>
            <a:r>
              <a:rPr lang="pl-PL" sz="1400" dirty="0"/>
              <a:t>od przychodów ewidencjonowanych,</a:t>
            </a:r>
          </a:p>
          <a:p>
            <a:pPr lvl="1">
              <a:buFont typeface="Wingdings" panose="05000000000000000000" pitchFamily="2" charset="2"/>
              <a:buChar char="q"/>
            </a:pPr>
            <a:r>
              <a:rPr lang="pl-PL" sz="1400" b="1" dirty="0">
                <a:solidFill>
                  <a:srgbClr val="FF0000"/>
                </a:solidFill>
              </a:rPr>
              <a:t>do wysokości nieprzekraczającej w roku podatkowym 85 528 zł,</a:t>
            </a:r>
          </a:p>
          <a:p>
            <a:pPr lvl="1">
              <a:buFont typeface="Wingdings" panose="05000000000000000000" pitchFamily="2" charset="2"/>
              <a:buChar char="q"/>
            </a:pPr>
            <a:r>
              <a:rPr lang="pl-PL" sz="1400" b="1" dirty="0">
                <a:solidFill>
                  <a:srgbClr val="FF0000"/>
                </a:solidFill>
              </a:rPr>
              <a:t>uzyskane od 1 stycznia 2022 roku. </a:t>
            </a:r>
          </a:p>
          <a:p>
            <a:pPr marL="0" indent="0">
              <a:buNone/>
            </a:pPr>
            <a:endParaRPr lang="pl-PL" sz="1400" b="1"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8</a:t>
            </a:fld>
            <a:endParaRPr lang="pl-PL"/>
          </a:p>
        </p:txBody>
      </p:sp>
    </p:spTree>
    <p:extLst>
      <p:ext uri="{BB962C8B-B14F-4D97-AF65-F5344CB8AC3E}">
        <p14:creationId xmlns:p14="http://schemas.microsoft.com/office/powerpoint/2010/main" val="379322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Ulga dla pracujących seniorów </a:t>
            </a:r>
            <a:endParaRPr lang="pl-PL" sz="3200" b="1" dirty="0">
              <a:solidFill>
                <a:srgbClr val="FF0000"/>
              </a:solidFill>
            </a:endParaRPr>
          </a:p>
        </p:txBody>
      </p:sp>
      <p:sp>
        <p:nvSpPr>
          <p:cNvPr id="3" name="Symbol zastępczy zawartości 2"/>
          <p:cNvSpPr>
            <a:spLocks noGrp="1"/>
          </p:cNvSpPr>
          <p:nvPr>
            <p:ph idx="1"/>
          </p:nvPr>
        </p:nvSpPr>
        <p:spPr>
          <a:xfrm>
            <a:off x="914400" y="1343297"/>
            <a:ext cx="8229600" cy="5257800"/>
          </a:xfrm>
        </p:spPr>
        <p:txBody>
          <a:bodyPr/>
          <a:lstStyle/>
          <a:p>
            <a:pPr marL="0" indent="0">
              <a:buNone/>
            </a:pPr>
            <a:r>
              <a:rPr lang="pl-PL" sz="1400" b="1" dirty="0" smtClean="0"/>
              <a:t>Suma </a:t>
            </a:r>
            <a:r>
              <a:rPr lang="pl-PL" sz="1400" b="1" dirty="0"/>
              <a:t>przychodów zwolnionych od podatku w ramach ulgi dla pracujących emerytów, ulgi dla młodych, ulgi na powrót oraz ulgi dla rodzin 4+, </a:t>
            </a:r>
            <a:r>
              <a:rPr lang="pl-PL" sz="1400" b="1" dirty="0">
                <a:solidFill>
                  <a:srgbClr val="FF0000"/>
                </a:solidFill>
              </a:rPr>
              <a:t>nie może przekroczyć rocznie kwoty 85 528 zł. </a:t>
            </a:r>
            <a:r>
              <a:rPr lang="pl-PL" sz="1400" dirty="0"/>
              <a:t>W kwocie tej nie uwzględnia się przychodów podlegających opodatkowaniu zryczałtowanym podatkiem dochodowym na podstawie ustawy PIT, przychodów zwolnionych od podatku dochodowego (innych niż wymienione), oraz przychodów, od których na podstawie przepisów Ordynacji podatkowej zaniechano poboru podatku. </a:t>
            </a:r>
            <a:endParaRPr lang="pl-PL" sz="1400" dirty="0" smtClean="0"/>
          </a:p>
          <a:p>
            <a:pPr marL="0" indent="0">
              <a:buNone/>
            </a:pPr>
            <a:endParaRPr lang="pl-PL" sz="1400" dirty="0" smtClean="0"/>
          </a:p>
          <a:p>
            <a:pPr marL="0" indent="0">
              <a:buNone/>
            </a:pPr>
            <a:r>
              <a:rPr lang="pl-PL" sz="1400" b="1" dirty="0"/>
              <a:t>Kto może skorzystać</a:t>
            </a:r>
            <a:endParaRPr lang="pl-PL" sz="1400" dirty="0"/>
          </a:p>
          <a:p>
            <a:pPr marL="0" indent="0">
              <a:buNone/>
            </a:pPr>
            <a:r>
              <a:rPr lang="pl-PL" sz="1400" b="1" dirty="0" smtClean="0"/>
              <a:t>Z </a:t>
            </a:r>
            <a:r>
              <a:rPr lang="pl-PL" sz="1400" b="1" dirty="0"/>
              <a:t>ulgi może skorzystać osoba – kobieta 60+ oraz mężczyzna 65+  – która łącznie spełnia poniższe warunki:</a:t>
            </a:r>
          </a:p>
          <a:p>
            <a:pPr lvl="0">
              <a:buFont typeface="Wingdings" panose="05000000000000000000" pitchFamily="2" charset="2"/>
              <a:buChar char="q"/>
            </a:pPr>
            <a:r>
              <a:rPr lang="pl-PL" sz="1400" dirty="0"/>
              <a:t>uzyskała przychody z określonych tytułów (wymienionych wyżej),</a:t>
            </a:r>
          </a:p>
          <a:p>
            <a:pPr lvl="0">
              <a:buFont typeface="Wingdings" panose="05000000000000000000" pitchFamily="2" charset="2"/>
              <a:buChar char="q"/>
            </a:pPr>
            <a:r>
              <a:rPr lang="pl-PL" sz="1400" dirty="0"/>
              <a:t>z tytułu uzyskania tych przychodów podlega ubezpieczeniom społecznym w rozumieniu ustawy o systemie ubezpieczeń społecznych, </a:t>
            </a:r>
          </a:p>
          <a:p>
            <a:pPr lvl="0">
              <a:buFont typeface="Wingdings" panose="05000000000000000000" pitchFamily="2" charset="2"/>
              <a:buChar char="q"/>
            </a:pPr>
            <a:r>
              <a:rPr lang="pl-PL" sz="1400" dirty="0"/>
              <a:t>nie otrzymuje (mimo nabycia uprawnienia</a:t>
            </a:r>
            <a:r>
              <a:rPr lang="pl-PL" sz="1400" dirty="0" smtClean="0"/>
              <a:t>): emerytury </a:t>
            </a:r>
            <a:r>
              <a:rPr lang="pl-PL" sz="1400" dirty="0"/>
              <a:t>lub renty rodzinnej z </a:t>
            </a:r>
            <a:r>
              <a:rPr lang="pl-PL" sz="1400" dirty="0" smtClean="0"/>
              <a:t>KRUS, emerytury </a:t>
            </a:r>
            <a:r>
              <a:rPr lang="pl-PL" sz="1400" dirty="0"/>
              <a:t>lub renty rodzinnej z mundurowych systemów </a:t>
            </a:r>
            <a:r>
              <a:rPr lang="pl-PL" sz="1400" dirty="0" smtClean="0"/>
              <a:t>ubezpieczeń, emerytury </a:t>
            </a:r>
            <a:r>
              <a:rPr lang="pl-PL" sz="1400" dirty="0"/>
              <a:t>lub renty rodzinnej z </a:t>
            </a:r>
            <a:r>
              <a:rPr lang="pl-PL" sz="1400" dirty="0" smtClean="0"/>
              <a:t>FUS, świadczeń </a:t>
            </a:r>
            <a:r>
              <a:rPr lang="pl-PL" sz="1400" dirty="0"/>
              <a:t>pieniężnych w związku ze zwolnieniem ze służby stałej funkcjonariusza służby </a:t>
            </a:r>
            <a:r>
              <a:rPr lang="pl-PL" sz="1400" dirty="0" smtClean="0"/>
              <a:t>mundurowej, uposażenia </a:t>
            </a:r>
            <a:r>
              <a:rPr lang="pl-PL" sz="1400" dirty="0"/>
              <a:t>przysługującego w sędziemu w stanie spoczynku lub uposażenia rodzinnego</a:t>
            </a:r>
            <a:r>
              <a:rPr lang="pl-PL" sz="1400" dirty="0" smtClean="0"/>
              <a:t>.</a:t>
            </a:r>
          </a:p>
          <a:p>
            <a:pPr marL="0" lvl="0" indent="0">
              <a:buNone/>
            </a:pPr>
            <a:endParaRPr lang="pl-PL" sz="1400" dirty="0"/>
          </a:p>
          <a:p>
            <a:pPr marL="0" indent="0">
              <a:buNone/>
            </a:pPr>
            <a:r>
              <a:rPr lang="pl-PL" sz="1400" b="1" dirty="0"/>
              <a:t>Jak skorzystać</a:t>
            </a:r>
            <a:endParaRPr lang="pl-PL" sz="1400" dirty="0"/>
          </a:p>
          <a:p>
            <a:pPr marL="0" indent="0">
              <a:buNone/>
            </a:pPr>
            <a:r>
              <a:rPr lang="pl-PL" sz="1400" dirty="0"/>
              <a:t>Korzystanie z ulgi w praktyce polega na niewykazywaniu przychodów nią objętych w kwocie przychodów podlegających opodatkowaniu. </a:t>
            </a:r>
          </a:p>
          <a:p>
            <a:pPr marL="0" lv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9</a:t>
            </a:fld>
            <a:endParaRPr lang="pl-PL"/>
          </a:p>
        </p:txBody>
      </p:sp>
    </p:spTree>
    <p:extLst>
      <p:ext uri="{BB962C8B-B14F-4D97-AF65-F5344CB8AC3E}">
        <p14:creationId xmlns:p14="http://schemas.microsoft.com/office/powerpoint/2010/main" val="200437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F_1">
      <a:dk1>
        <a:srgbClr val="000000"/>
      </a:dk1>
      <a:lt1>
        <a:srgbClr val="FFFFFF"/>
      </a:lt1>
      <a:dk2>
        <a:srgbClr val="919195"/>
      </a:dk2>
      <a:lt2>
        <a:srgbClr val="C9CACC"/>
      </a:lt2>
      <a:accent1>
        <a:srgbClr val="E31837"/>
      </a:accent1>
      <a:accent2>
        <a:srgbClr val="C9CACC"/>
      </a:accent2>
      <a:accent3>
        <a:srgbClr val="919195"/>
      </a:accent3>
      <a:accent4>
        <a:srgbClr val="ADAFB2"/>
      </a:accent4>
      <a:accent5>
        <a:srgbClr val="B5121B"/>
      </a:accent5>
      <a:accent6>
        <a:srgbClr val="EC7769"/>
      </a:accent6>
      <a:hlink>
        <a:srgbClr val="F7C6B9"/>
      </a:hlink>
      <a:folHlink>
        <a:srgbClr val="919195"/>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3882</Words>
  <Application>Microsoft Office PowerPoint</Application>
  <PresentationFormat>Pokaz na ekranie (4:3)</PresentationFormat>
  <Paragraphs>337</Paragraphs>
  <Slides>27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27</vt:i4>
      </vt:variant>
    </vt:vector>
  </HeadingPairs>
  <TitlesOfParts>
    <vt:vector size="31" baseType="lpstr">
      <vt:lpstr>Arial</vt:lpstr>
      <vt:lpstr>Calibri</vt:lpstr>
      <vt:lpstr>Wingdings</vt:lpstr>
      <vt:lpstr>Motyw pakietu Office</vt:lpstr>
      <vt:lpstr>Prezentacja programu PowerPoint</vt:lpstr>
      <vt:lpstr>Ulga dla klasy średniej </vt:lpstr>
      <vt:lpstr>Ulga dla klasy średniej </vt:lpstr>
      <vt:lpstr>Ulga dla klasy średniej </vt:lpstr>
      <vt:lpstr>Ulga dla klasy średniej </vt:lpstr>
      <vt:lpstr>Ulga dla klasy średniej </vt:lpstr>
      <vt:lpstr>Ulga dla klasy średniej </vt:lpstr>
      <vt:lpstr>Ulga dla pracujących seniorów </vt:lpstr>
      <vt:lpstr>Ulga dla pracujących seniorów </vt:lpstr>
      <vt:lpstr>Ulga dla pracujących seniorów </vt:lpstr>
      <vt:lpstr>Ulga dla pracujących seniorów </vt:lpstr>
      <vt:lpstr>Ulga dla pracujących seniorów </vt:lpstr>
      <vt:lpstr>Ulga dla pracujących seniorów </vt:lpstr>
      <vt:lpstr>Ulga zerowy PIT dla rodzin 4+ </vt:lpstr>
      <vt:lpstr>Ulga zerowy PIT dla rodzin 4+ </vt:lpstr>
      <vt:lpstr>Ulga zerowy PIT dla rodzin 4+ </vt:lpstr>
      <vt:lpstr>Ulga zerowy PIT dla rodzin 4+ </vt:lpstr>
      <vt:lpstr>Ulga zerowy PIT dla rodzin 4+ </vt:lpstr>
      <vt:lpstr>Ulga rehabilitacyjna – zmiany w zakresie odliczeń od dochodu</vt:lpstr>
      <vt:lpstr>Ulga rehabilitacyjna – zmiany w zakresie odliczeń od dochodu</vt:lpstr>
      <vt:lpstr>Ulga rehabilitacyjna – zmiany w zakresie odliczeń od dochodu</vt:lpstr>
      <vt:lpstr>Ulga rehabilitacyjna – zmiany w zakresie odliczeń od dochodu</vt:lpstr>
      <vt:lpstr>Ulga rehabilitacyjna – zmiany w zakresie odliczeń od dochodu</vt:lpstr>
      <vt:lpstr>Ulga rehabilitacyjna – zmiany w zakresie odliczeń od dochodu</vt:lpstr>
      <vt:lpstr>Nowe zasady dotyczące rozliczania małżonków</vt:lpstr>
      <vt:lpstr>Dziękujemy za uwagę</vt:lpstr>
      <vt:lpstr>Dyżury – nowe rozwiązania zawarte w Polskim Ładzie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aiso</dc:creator>
  <cp:lastModifiedBy>Kulaszewicz Martyna</cp:lastModifiedBy>
  <cp:revision>193</cp:revision>
  <cp:lastPrinted>2017-03-08T07:38:36Z</cp:lastPrinted>
  <dcterms:created xsi:type="dcterms:W3CDTF">2010-12-22T13:06:19Z</dcterms:created>
  <dcterms:modified xsi:type="dcterms:W3CDTF">2022-02-16T11:32:23Z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FCATEGORY">
    <vt:lpwstr>InformacjePrzeznaczoneWylacznieDoUzytkuWewnetrznego</vt:lpwstr>
  </property>
  <property fmtid="{D5CDD505-2E9C-101B-9397-08002B2CF9AE}" pid="3" name="MFClassifiedBy">
    <vt:lpwstr>MF\ckvk;Jankowiak Dariusz</vt:lpwstr>
  </property>
  <property fmtid="{D5CDD505-2E9C-101B-9397-08002B2CF9AE}" pid="4" name="MFClassificationDate">
    <vt:lpwstr>2022-01-13T11:46:48.8210641+01:00</vt:lpwstr>
  </property>
  <property fmtid="{D5CDD505-2E9C-101B-9397-08002B2CF9AE}" pid="5" name="MFClassifiedBySID">
    <vt:lpwstr>MF\S-1-5-21-1525952054-1005573771-2909822258-53128</vt:lpwstr>
  </property>
  <property fmtid="{D5CDD505-2E9C-101B-9397-08002B2CF9AE}" pid="6" name="MFGRNItemId">
    <vt:lpwstr>GRN-613784a9-0b2e-4de2-a0b4-eeb46abe702e</vt:lpwstr>
  </property>
  <property fmtid="{D5CDD505-2E9C-101B-9397-08002B2CF9AE}" pid="7" name="MFHash">
    <vt:lpwstr>Ec1vTixcA3PUJNLMkO0O9ZjOxKCeHpWKs8SUEagoIfI=</vt:lpwstr>
  </property>
  <property fmtid="{D5CDD505-2E9C-101B-9397-08002B2CF9AE}" pid="8" name="DLPManualFileClassification">
    <vt:lpwstr>{5fdfc941-3fcf-4a5b-87be-4848800d39d0}</vt:lpwstr>
  </property>
  <property fmtid="{D5CDD505-2E9C-101B-9397-08002B2CF9AE}" pid="9" name="MFRefresh">
    <vt:lpwstr>False</vt:lpwstr>
  </property>
</Properties>
</file>