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448" r:id="rId2"/>
    <p:sldId id="449" r:id="rId3"/>
    <p:sldId id="450" r:id="rId4"/>
    <p:sldId id="256" r:id="rId5"/>
    <p:sldId id="436" r:id="rId6"/>
    <p:sldId id="437" r:id="rId7"/>
    <p:sldId id="438" r:id="rId8"/>
    <p:sldId id="439" r:id="rId9"/>
    <p:sldId id="451" r:id="rId10"/>
    <p:sldId id="440" r:id="rId11"/>
    <p:sldId id="441" r:id="rId12"/>
    <p:sldId id="442" r:id="rId13"/>
    <p:sldId id="443" r:id="rId14"/>
    <p:sldId id="444" r:id="rId15"/>
    <p:sldId id="445" r:id="rId16"/>
    <p:sldId id="446" r:id="rId17"/>
    <p:sldId id="435" r:id="rId18"/>
    <p:sldId id="365" r:id="rId19"/>
    <p:sldId id="376" r:id="rId20"/>
    <p:sldId id="375" r:id="rId21"/>
    <p:sldId id="372" r:id="rId22"/>
    <p:sldId id="420" r:id="rId23"/>
    <p:sldId id="384" r:id="rId24"/>
    <p:sldId id="423" r:id="rId25"/>
    <p:sldId id="388" r:id="rId26"/>
    <p:sldId id="416" r:id="rId27"/>
    <p:sldId id="432" r:id="rId28"/>
    <p:sldId id="431" r:id="rId29"/>
    <p:sldId id="418" r:id="rId30"/>
    <p:sldId id="419" r:id="rId31"/>
    <p:sldId id="406" r:id="rId32"/>
    <p:sldId id="433" r:id="rId33"/>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713">
          <p15:clr>
            <a:srgbClr val="A4A3A4"/>
          </p15:clr>
        </p15:guide>
        <p15:guide id="2" pos="12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41" autoAdjust="0"/>
    <p:restoredTop sz="94660"/>
  </p:normalViewPr>
  <p:slideViewPr>
    <p:cSldViewPr snapToGrid="0" snapToObjects="1">
      <p:cViewPr varScale="1">
        <p:scale>
          <a:sx n="110" d="100"/>
          <a:sy n="110" d="100"/>
        </p:scale>
        <p:origin x="1854" y="114"/>
      </p:cViewPr>
      <p:guideLst>
        <p:guide orient="horz" pos="3713"/>
        <p:guide pos="1251"/>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46065" cy="497410"/>
          </a:xfrm>
          <a:prstGeom prst="rect">
            <a:avLst/>
          </a:prstGeom>
        </p:spPr>
        <p:txBody>
          <a:bodyPr vert="horz" lIns="88212" tIns="44106" rIns="88212" bIns="44106" rtlCol="0"/>
          <a:lstStyle>
            <a:lvl1pPr algn="l">
              <a:defRPr sz="1200"/>
            </a:lvl1pPr>
          </a:lstStyle>
          <a:p>
            <a:endParaRPr lang="pl-PL"/>
          </a:p>
        </p:txBody>
      </p:sp>
      <p:sp>
        <p:nvSpPr>
          <p:cNvPr id="3" name="Symbol zastępczy daty 2"/>
          <p:cNvSpPr>
            <a:spLocks noGrp="1"/>
          </p:cNvSpPr>
          <p:nvPr>
            <p:ph type="dt" sz="quarter" idx="1"/>
          </p:nvPr>
        </p:nvSpPr>
        <p:spPr>
          <a:xfrm>
            <a:off x="3850092" y="1"/>
            <a:ext cx="2946065" cy="497410"/>
          </a:xfrm>
          <a:prstGeom prst="rect">
            <a:avLst/>
          </a:prstGeom>
        </p:spPr>
        <p:txBody>
          <a:bodyPr vert="horz" lIns="88212" tIns="44106" rIns="88212" bIns="44106" rtlCol="0"/>
          <a:lstStyle>
            <a:lvl1pPr algn="r">
              <a:defRPr sz="1200"/>
            </a:lvl1pPr>
          </a:lstStyle>
          <a:p>
            <a:fld id="{F18A68D8-C76C-4E7D-9E61-A934D2BF7756}" type="datetimeFigureOut">
              <a:rPr lang="pl-PL" smtClean="0"/>
              <a:t>16.02.2022</a:t>
            </a:fld>
            <a:endParaRPr lang="pl-PL"/>
          </a:p>
        </p:txBody>
      </p:sp>
      <p:sp>
        <p:nvSpPr>
          <p:cNvPr id="4" name="Symbol zastępczy stopki 3"/>
          <p:cNvSpPr>
            <a:spLocks noGrp="1"/>
          </p:cNvSpPr>
          <p:nvPr>
            <p:ph type="ftr" sz="quarter" idx="2"/>
          </p:nvPr>
        </p:nvSpPr>
        <p:spPr>
          <a:xfrm>
            <a:off x="0" y="9429229"/>
            <a:ext cx="2946065" cy="497409"/>
          </a:xfrm>
          <a:prstGeom prst="rect">
            <a:avLst/>
          </a:prstGeom>
        </p:spPr>
        <p:txBody>
          <a:bodyPr vert="horz" lIns="88212" tIns="44106" rIns="88212" bIns="44106"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092" y="9429229"/>
            <a:ext cx="2946065" cy="497409"/>
          </a:xfrm>
          <a:prstGeom prst="rect">
            <a:avLst/>
          </a:prstGeom>
        </p:spPr>
        <p:txBody>
          <a:bodyPr vert="horz" lIns="88212" tIns="44106" rIns="88212" bIns="44106" rtlCol="0" anchor="b"/>
          <a:lstStyle>
            <a:lvl1pPr algn="r">
              <a:defRPr sz="1200"/>
            </a:lvl1pPr>
          </a:lstStyle>
          <a:p>
            <a:fld id="{64866D63-5BC5-4F29-A91E-380C6973FCFF}" type="slidenum">
              <a:rPr lang="pl-PL" smtClean="0"/>
              <a:t>‹#›</a:t>
            </a:fld>
            <a:endParaRPr lang="pl-PL"/>
          </a:p>
        </p:txBody>
      </p:sp>
    </p:spTree>
    <p:extLst>
      <p:ext uri="{BB962C8B-B14F-4D97-AF65-F5344CB8AC3E}">
        <p14:creationId xmlns:p14="http://schemas.microsoft.com/office/powerpoint/2010/main" val="1397162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1"/>
            <a:ext cx="2945659" cy="498056"/>
          </a:xfrm>
          <a:prstGeom prst="rect">
            <a:avLst/>
          </a:prstGeom>
        </p:spPr>
        <p:txBody>
          <a:bodyPr vert="horz" lIns="91432" tIns="45716" rIns="91432" bIns="45716" rtlCol="0"/>
          <a:lstStyle>
            <a:lvl1pPr algn="l">
              <a:defRPr sz="1200"/>
            </a:lvl1pPr>
          </a:lstStyle>
          <a:p>
            <a:endParaRPr lang="pl-PL"/>
          </a:p>
        </p:txBody>
      </p:sp>
      <p:sp>
        <p:nvSpPr>
          <p:cNvPr id="3" name="Symbol zastępczy daty 2"/>
          <p:cNvSpPr>
            <a:spLocks noGrp="1"/>
          </p:cNvSpPr>
          <p:nvPr>
            <p:ph type="dt" idx="1"/>
          </p:nvPr>
        </p:nvSpPr>
        <p:spPr>
          <a:xfrm>
            <a:off x="3850444" y="1"/>
            <a:ext cx="2945659" cy="498056"/>
          </a:xfrm>
          <a:prstGeom prst="rect">
            <a:avLst/>
          </a:prstGeom>
        </p:spPr>
        <p:txBody>
          <a:bodyPr vert="horz" lIns="91432" tIns="45716" rIns="91432" bIns="45716" rtlCol="0"/>
          <a:lstStyle>
            <a:lvl1pPr algn="r">
              <a:defRPr sz="1200"/>
            </a:lvl1pPr>
          </a:lstStyle>
          <a:p>
            <a:fld id="{2391D513-C5C8-481A-9745-C49F5F20D18F}" type="datetimeFigureOut">
              <a:rPr lang="pl-PL" smtClean="0"/>
              <a:t>16.02.2022</a:t>
            </a:fld>
            <a:endParaRPr lang="pl-PL"/>
          </a:p>
        </p:txBody>
      </p:sp>
      <p:sp>
        <p:nvSpPr>
          <p:cNvPr id="4" name="Symbol zastępczy obrazu slajd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32" tIns="45716" rIns="91432" bIns="45716"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4E6DAE4F-B8F2-4F26-9CEB-4BC08F4B74B2}" type="slidenum">
              <a:rPr lang="pl-PL" smtClean="0"/>
              <a:t>‹#›</a:t>
            </a:fld>
            <a:endParaRPr lang="pl-PL"/>
          </a:p>
        </p:txBody>
      </p:sp>
    </p:spTree>
    <p:extLst>
      <p:ext uri="{BB962C8B-B14F-4D97-AF65-F5344CB8AC3E}">
        <p14:creationId xmlns:p14="http://schemas.microsoft.com/office/powerpoint/2010/main" val="168705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fld id="{59CFC2C0-BF50-4AAC-BA8B-845227D2CFA8}" type="datetime1">
              <a:rPr lang="pl-PL" smtClean="0"/>
              <a:t>16.02.2022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113A659D-313D-4C03-8398-BE16F21478FC}"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0606262B-8812-4565-97AE-B22BA14FDB67}" type="datetime1">
              <a:rPr lang="pl-PL" smtClean="0"/>
              <a:t>16.02.2022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052019F2-E6AB-44E8-BB6C-5393CB7A7AB9}"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6913F2D3-8EB5-419F-AF05-8356C18D6CB0}" type="datetime1">
              <a:rPr lang="pl-PL" smtClean="0"/>
              <a:t>16.02.2022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16D5AD6D-6A70-4251-8E25-DC3610F3DC78}"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F4627DD5-2937-4C87-9F6B-E8B806E4917A}" type="datetime1">
              <a:rPr lang="pl-PL" smtClean="0"/>
              <a:t>16.02.2022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DA00632D-E699-428D-AE86-A366DBC20B8F}"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7C08A9E1-DA9B-4CC9-B38C-AA8615A4603C}" type="datetime1">
              <a:rPr lang="pl-PL" smtClean="0"/>
              <a:t>16.02.2022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2F093D7E-ED8B-4283-BEDE-338F36F32975}"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p:cNvSpPr>
            <a:spLocks noGrp="1"/>
          </p:cNvSpPr>
          <p:nvPr>
            <p:ph type="dt" sz="half" idx="10"/>
          </p:nvPr>
        </p:nvSpPr>
        <p:spPr/>
        <p:txBody>
          <a:bodyPr/>
          <a:lstStyle>
            <a:lvl1pPr>
              <a:defRPr/>
            </a:lvl1pPr>
          </a:lstStyle>
          <a:p>
            <a:pPr>
              <a:defRPr/>
            </a:pPr>
            <a:fld id="{633CDD22-4BC9-40A9-8E94-8BAFD1FF9C5A}" type="datetime1">
              <a:rPr lang="pl-PL" smtClean="0"/>
              <a:t>16.02.2022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E2878CC5-D0D9-4713-A586-DAFEDEA060A1}"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a:lvl1pPr>
          </a:lstStyle>
          <a:p>
            <a:pPr>
              <a:defRPr/>
            </a:pPr>
            <a:fld id="{862509B4-4D09-4CFA-8696-853046E73E0A}" type="datetime1">
              <a:rPr lang="pl-PL" smtClean="0"/>
              <a:t>16.02.2022</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9FB11885-F94C-49BC-9F93-8AF73776B3E3}"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p:cNvSpPr>
            <a:spLocks noGrp="1"/>
          </p:cNvSpPr>
          <p:nvPr>
            <p:ph type="dt" sz="half" idx="10"/>
          </p:nvPr>
        </p:nvSpPr>
        <p:spPr/>
        <p:txBody>
          <a:bodyPr/>
          <a:lstStyle>
            <a:lvl1pPr>
              <a:defRPr/>
            </a:lvl1pPr>
          </a:lstStyle>
          <a:p>
            <a:pPr>
              <a:defRPr/>
            </a:pPr>
            <a:fld id="{E43DC383-32FA-4D75-A478-AFD93397ADA1}" type="datetime1">
              <a:rPr lang="pl-PL" smtClean="0"/>
              <a:t>16.02.2022</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0137746C-1F8B-4A8A-8390-8AF705684561}"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FB69B450-6D3F-4320-8CCD-4AB66E19001C}" type="datetime1">
              <a:rPr lang="pl-PL" smtClean="0"/>
              <a:t>16.02.2022</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FFA2CE18-2ABF-44B7-9102-F584C0D75CF5}"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087D15B9-A512-45D9-BF87-1A022BE79736}" type="datetime1">
              <a:rPr lang="pl-PL" smtClean="0"/>
              <a:t>16.02.2022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DC42CAE0-DAEF-4F68-85CC-B01336AFE3B9}"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1AA76ACF-0B8E-4A37-8405-0CE00FD673E4}" type="datetime1">
              <a:rPr lang="pl-PL" smtClean="0"/>
              <a:t>16.02.2022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356C0ECB-A421-4F95-86F6-24359C7F8F5B}"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FA955-69AC-41C4-8BD9-0D8E94B45255}" type="datetime1">
              <a:rPr lang="pl-PL" smtClean="0"/>
              <a:t>16.02.2022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7754DA8-214E-40AE-AD38-37F6A3D719A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odatki.gov.pl/polski-lad/" TargetMode="External"/><Relationship Id="rId2" Type="http://schemas.openxmlformats.org/officeDocument/2006/relationships/hyperlink" Target="https://wi&#281;cejwportwelach.gov.pl/" TargetMode="External"/><Relationship Id="rId1" Type="http://schemas.openxmlformats.org/officeDocument/2006/relationships/slideLayout" Target="../slideLayouts/slideLayout2.xml"/><Relationship Id="rId4" Type="http://schemas.openxmlformats.org/officeDocument/2006/relationships/hyperlink" Target="https://twitter.com/polskilad_pi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p:cNvSpPr txBox="1">
            <a:spLocks noChangeArrowheads="1"/>
          </p:cNvSpPr>
          <p:nvPr/>
        </p:nvSpPr>
        <p:spPr bwMode="auto">
          <a:xfrm>
            <a:off x="1427018" y="2978656"/>
            <a:ext cx="725978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altLang="pl-PL" sz="4800" b="1" i="0" u="none" strike="noStrike" kern="1200" cap="none" spc="0" normalizeH="0" baseline="0" noProof="0" dirty="0">
              <a:ln>
                <a:noFill/>
              </a:ln>
              <a:solidFill>
                <a:srgbClr val="C00000"/>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altLang="pl-PL" sz="4800" b="1" i="0" u="none" strike="noStrike" kern="1200" cap="none" spc="0" normalizeH="0" baseline="0" noProof="0" dirty="0" smtClean="0">
                <a:ln>
                  <a:noFill/>
                </a:ln>
                <a:solidFill>
                  <a:srgbClr val="C00000"/>
                </a:solidFill>
                <a:effectLst/>
                <a:uLnTx/>
                <a:uFillTx/>
                <a:latin typeface="Arial" charset="0"/>
                <a:ea typeface="+mn-ea"/>
                <a:cs typeface="Arial" charset="0"/>
              </a:rPr>
              <a:t>IAS GDAŃSK</a:t>
            </a:r>
            <a:endParaRPr kumimoji="0" lang="pl-PL" altLang="pl-PL" sz="4800" b="1" i="0" u="none" strike="noStrike" kern="1200" cap="none" spc="0" normalizeH="0" baseline="0" noProof="0" dirty="0">
              <a:ln>
                <a:noFill/>
              </a:ln>
              <a:solidFill>
                <a:srgbClr val="C00000"/>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altLang="pl-PL" sz="3200" b="1" i="0" u="none" strike="noStrike" kern="1200" cap="none" spc="0" normalizeH="0" baseline="0" noProof="0" dirty="0" smtClean="0">
                <a:ln>
                  <a:noFill/>
                </a:ln>
                <a:solidFill>
                  <a:srgbClr val="C00000"/>
                </a:solidFill>
                <a:effectLst/>
                <a:uLnTx/>
                <a:uFillTx/>
                <a:latin typeface="Arial" charset="0"/>
                <a:ea typeface="+mn-ea"/>
                <a:cs typeface="Arial" charset="0"/>
              </a:rPr>
              <a:t>16.02.2022 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altLang="pl-PL"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r>
            <a:br>
              <a:rPr kumimoji="0" lang="pl-PL" altLang="pl-PL"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br>
            <a:endParaRPr kumimoji="0" lang="pl-PL" altLang="pl-PL" sz="3200" b="1" i="0" u="none" strike="noStrike" kern="1200" cap="none" spc="0" normalizeH="0" baseline="0" noProof="0" dirty="0">
              <a:ln>
                <a:noFill/>
              </a:ln>
              <a:solidFill>
                <a:srgbClr val="C00000"/>
              </a:solidFill>
              <a:effectLst/>
              <a:uLnTx/>
              <a:uFillTx/>
              <a:latin typeface="Arial" charset="0"/>
              <a:ea typeface="+mn-ea"/>
              <a:cs typeface="Arial" charset="0"/>
            </a:endParaRPr>
          </a:p>
        </p:txBody>
      </p:sp>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3A659D-313D-4C03-8398-BE16F21478FC}" type="slidenum">
              <a:rPr kumimoji="0" lang="pl-PL"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a:ln>
                <a:noFill/>
              </a:ln>
              <a:solidFill>
                <a:srgbClr val="000000">
                  <a:tint val="75000"/>
                </a:srgbClr>
              </a:solidFill>
              <a:effectLst/>
              <a:uLnTx/>
              <a:uFillTx/>
              <a:latin typeface="Arial"/>
              <a:ea typeface="+mn-ea"/>
              <a:cs typeface="+mn-cs"/>
            </a:endParaRPr>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7636" y="-1"/>
            <a:ext cx="6564558" cy="3214255"/>
          </a:xfrm>
          <a:prstGeom prst="rect">
            <a:avLst/>
          </a:prstGeom>
        </p:spPr>
      </p:pic>
    </p:spTree>
    <p:extLst>
      <p:ext uri="{BB962C8B-B14F-4D97-AF65-F5344CB8AC3E}">
        <p14:creationId xmlns:p14="http://schemas.microsoft.com/office/powerpoint/2010/main" val="3289111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2800" b="1" dirty="0" smtClean="0">
                <a:solidFill>
                  <a:srgbClr val="FF0000"/>
                </a:solidFill>
              </a:rPr>
              <a:t>Zmiany </a:t>
            </a:r>
            <a:r>
              <a:rPr lang="pl-PL" sz="2800" b="1" dirty="0">
                <a:solidFill>
                  <a:srgbClr val="FF0000"/>
                </a:solidFill>
              </a:rPr>
              <a:t>w poborze składki na ubezpieczenie zdrowotne</a:t>
            </a:r>
            <a:r>
              <a:rPr lang="pl-PL" sz="2800" dirty="0">
                <a:solidFill>
                  <a:srgbClr val="FF0000"/>
                </a:solidFill>
              </a:rPr>
              <a:t> </a:t>
            </a:r>
            <a:endParaRPr lang="pl-PL" sz="2800" b="1" dirty="0">
              <a:solidFill>
                <a:srgbClr val="FF0000"/>
              </a:solidFill>
            </a:endParaRPr>
          </a:p>
        </p:txBody>
      </p:sp>
      <p:sp>
        <p:nvSpPr>
          <p:cNvPr id="3" name="Symbol zastępczy zawartości 2"/>
          <p:cNvSpPr>
            <a:spLocks noGrp="1"/>
          </p:cNvSpPr>
          <p:nvPr>
            <p:ph idx="1"/>
          </p:nvPr>
        </p:nvSpPr>
        <p:spPr>
          <a:xfrm>
            <a:off x="457200" y="1600200"/>
            <a:ext cx="8229600" cy="5003800"/>
          </a:xfrm>
        </p:spPr>
        <p:txBody>
          <a:bodyPr/>
          <a:lstStyle/>
          <a:p>
            <a:pPr marL="0" indent="0">
              <a:buNone/>
            </a:pPr>
            <a:r>
              <a:rPr lang="pl-PL" sz="1400" dirty="0"/>
              <a:t>Taka sama zasada będzie dotyczyła składki na ubezpieczenie zdrowotne pobieranej od przychodu wolnego od opodatkowania na podstawie art. 21 ust. 1 pkt 148 i pkt. 152–154 ustawy PIT, tj. w przypadku:</a:t>
            </a:r>
          </a:p>
          <a:p>
            <a:pPr lvl="0">
              <a:buFont typeface="Wingdings" panose="05000000000000000000" pitchFamily="2" charset="2"/>
              <a:buChar char="q"/>
            </a:pPr>
            <a:r>
              <a:rPr lang="pl-PL" sz="1400" dirty="0"/>
              <a:t>ulgi dla młodych,</a:t>
            </a:r>
          </a:p>
          <a:p>
            <a:pPr lvl="0">
              <a:buFont typeface="Wingdings" panose="05000000000000000000" pitchFamily="2" charset="2"/>
              <a:buChar char="q"/>
            </a:pPr>
            <a:r>
              <a:rPr lang="pl-PL" sz="1400" dirty="0"/>
              <a:t>ulgi na powrót,</a:t>
            </a:r>
          </a:p>
          <a:p>
            <a:pPr lvl="0">
              <a:buFont typeface="Wingdings" panose="05000000000000000000" pitchFamily="2" charset="2"/>
              <a:buChar char="q"/>
            </a:pPr>
            <a:r>
              <a:rPr lang="pl-PL" sz="1400" dirty="0"/>
              <a:t>ulgi dla rodzin 4+,</a:t>
            </a:r>
          </a:p>
          <a:p>
            <a:pPr lvl="0">
              <a:buFont typeface="Wingdings" panose="05000000000000000000" pitchFamily="2" charset="2"/>
              <a:buChar char="q"/>
            </a:pPr>
            <a:r>
              <a:rPr lang="pl-PL" sz="1400" dirty="0"/>
              <a:t>ulgi dla pracujących seniorów. </a:t>
            </a:r>
          </a:p>
          <a:p>
            <a:pPr marL="0" indent="0">
              <a:buNone/>
            </a:pPr>
            <a:endParaRPr lang="pl-PL" sz="1400" dirty="0" smtClean="0"/>
          </a:p>
          <a:p>
            <a:pPr marL="0" indent="0">
              <a:buNone/>
            </a:pPr>
            <a:r>
              <a:rPr lang="pl-PL" sz="1400" dirty="0" smtClean="0"/>
              <a:t>Zasada </a:t>
            </a:r>
            <a:r>
              <a:rPr lang="pl-PL" sz="1400" dirty="0"/>
              <a:t>ta dotyczy nie tylko pracodawców, ale i innych podmiotów będących płatnikami składek na ubezpieczenie </a:t>
            </a:r>
            <a:r>
              <a:rPr lang="pl-PL" sz="1400" dirty="0" smtClean="0"/>
              <a:t>zdrowotne. </a:t>
            </a:r>
            <a:endParaRPr lang="pl-PL" sz="1400" dirty="0"/>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solidFill>
                  <a:srgbClr val="000000">
                    <a:tint val="75000"/>
                  </a:srgbClr>
                </a:solidFill>
              </a:rPr>
              <a:pPr>
                <a:defRPr/>
              </a:pPr>
              <a:t>10</a:t>
            </a:fld>
            <a:endParaRPr lang="pl-PL">
              <a:solidFill>
                <a:srgbClr val="000000">
                  <a:tint val="75000"/>
                </a:srgbClr>
              </a:solidFill>
            </a:endParaRPr>
          </a:p>
        </p:txBody>
      </p:sp>
    </p:spTree>
    <p:extLst>
      <p:ext uri="{BB962C8B-B14F-4D97-AF65-F5344CB8AC3E}">
        <p14:creationId xmlns:p14="http://schemas.microsoft.com/office/powerpoint/2010/main" val="190186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rPr>
              <a:t>PIT-2</a:t>
            </a:r>
            <a:endParaRPr lang="pl-PL" b="1" dirty="0">
              <a:solidFill>
                <a:srgbClr val="FF0000"/>
              </a:solidFill>
            </a:endParaRPr>
          </a:p>
        </p:txBody>
      </p:sp>
      <p:sp>
        <p:nvSpPr>
          <p:cNvPr id="3" name="Symbol zastępczy zawartości 2"/>
          <p:cNvSpPr>
            <a:spLocks noGrp="1"/>
          </p:cNvSpPr>
          <p:nvPr>
            <p:ph idx="1"/>
          </p:nvPr>
        </p:nvSpPr>
        <p:spPr>
          <a:xfrm>
            <a:off x="457200" y="1629074"/>
            <a:ext cx="8102600" cy="4906198"/>
          </a:xfrm>
        </p:spPr>
        <p:txBody>
          <a:bodyPr/>
          <a:lstStyle/>
          <a:p>
            <a:pPr marL="0" indent="0">
              <a:buNone/>
            </a:pPr>
            <a:r>
              <a:rPr lang="pl-PL" sz="1400" b="1" dirty="0"/>
              <a:t>PIT-2 to oświadczenie pracownika, które upoważnia pracodawcę do pomniejszenia zaliczki</a:t>
            </a:r>
          </a:p>
          <a:p>
            <a:pPr marL="0" indent="0">
              <a:buNone/>
            </a:pPr>
            <a:r>
              <a:rPr lang="pl-PL" sz="1400" b="1" dirty="0"/>
              <a:t>za dany miesiąc o kwotę zmniejszającą </a:t>
            </a:r>
            <a:r>
              <a:rPr lang="pl-PL" sz="1400" b="1" dirty="0" smtClean="0"/>
              <a:t>podatek. </a:t>
            </a:r>
          </a:p>
          <a:p>
            <a:pPr marL="0" indent="0">
              <a:buNone/>
            </a:pPr>
            <a:endParaRPr lang="pl-PL" sz="1400" b="1" dirty="0"/>
          </a:p>
          <a:p>
            <a:pPr marL="0" indent="0">
              <a:buNone/>
            </a:pPr>
            <a:r>
              <a:rPr lang="pl-PL" sz="1400" b="1" dirty="0" smtClean="0"/>
              <a:t>PIT-2 składa się do pracodawcy, </a:t>
            </a:r>
            <a:r>
              <a:rPr lang="pl-PL" sz="1400" b="1" dirty="0" smtClean="0">
                <a:solidFill>
                  <a:srgbClr val="FF0000"/>
                </a:solidFill>
              </a:rPr>
              <a:t>nie do – Urzędu Skarbowego.</a:t>
            </a:r>
          </a:p>
          <a:p>
            <a:pPr marL="0" indent="0">
              <a:buNone/>
            </a:pPr>
            <a:endParaRPr lang="pl-PL" sz="1400" dirty="0"/>
          </a:p>
          <a:p>
            <a:pPr marL="0" indent="0">
              <a:buNone/>
            </a:pPr>
            <a:r>
              <a:rPr lang="pl-PL" sz="1400" dirty="0" smtClean="0"/>
              <a:t>Od </a:t>
            </a:r>
            <a:r>
              <a:rPr lang="pl-PL" sz="1400" dirty="0"/>
              <a:t>1 stycznia 2022 roku każdy podatnik osiągający dochody </a:t>
            </a:r>
            <a:r>
              <a:rPr lang="pl-PL" sz="1400" dirty="0" smtClean="0"/>
              <a:t>opodatkowane </a:t>
            </a:r>
            <a:r>
              <a:rPr lang="pl-PL" sz="1400" dirty="0"/>
              <a:t>według skali</a:t>
            </a:r>
          </a:p>
          <a:p>
            <a:pPr marL="0" indent="0">
              <a:buNone/>
            </a:pPr>
            <a:r>
              <a:rPr lang="pl-PL" sz="1400" dirty="0"/>
              <a:t>podatkowej </a:t>
            </a:r>
            <a:r>
              <a:rPr lang="pl-PL" sz="1400" b="1" dirty="0"/>
              <a:t>skorzysta z</a:t>
            </a:r>
            <a:r>
              <a:rPr lang="pl-PL" sz="1400" dirty="0"/>
              <a:t> </a:t>
            </a:r>
            <a:r>
              <a:rPr lang="pl-PL" sz="1400" b="1" dirty="0"/>
              <a:t>kwoty wolnej od podatku </a:t>
            </a:r>
            <a:r>
              <a:rPr lang="pl-PL" sz="1400" b="1" dirty="0">
                <a:solidFill>
                  <a:srgbClr val="FF0000"/>
                </a:solidFill>
              </a:rPr>
              <a:t>w wysokości 30 000 zł. </a:t>
            </a:r>
            <a:r>
              <a:rPr lang="pl-PL" sz="1400" dirty="0"/>
              <a:t>Poprzednia kwota,</a:t>
            </a:r>
          </a:p>
          <a:p>
            <a:pPr marL="0" indent="0">
              <a:buNone/>
            </a:pPr>
            <a:r>
              <a:rPr lang="pl-PL" sz="1400" dirty="0"/>
              <a:t>w wysokości </a:t>
            </a:r>
            <a:r>
              <a:rPr lang="pl-PL" sz="1400" b="1" dirty="0">
                <a:solidFill>
                  <a:srgbClr val="FF0000"/>
                </a:solidFill>
              </a:rPr>
              <a:t>8 000 zł</a:t>
            </a:r>
            <a:r>
              <a:rPr lang="pl-PL" sz="1400" dirty="0"/>
              <a:t>, była malejąca (miała charakter degresywny) i nie przysługiwała każdemu.</a:t>
            </a:r>
          </a:p>
          <a:p>
            <a:pPr marL="0" indent="0">
              <a:buNone/>
            </a:pPr>
            <a:endParaRPr lang="pl-PL" sz="1400" dirty="0" smtClean="0"/>
          </a:p>
          <a:p>
            <a:pPr marL="0" indent="0">
              <a:buNone/>
            </a:pPr>
            <a:r>
              <a:rPr lang="pl-PL" sz="1400" dirty="0" smtClean="0"/>
              <a:t>W </a:t>
            </a:r>
            <a:r>
              <a:rPr lang="pl-PL" sz="1400" dirty="0"/>
              <a:t>przypadku małżonków prawo do kwoty wolnej mają obydwoje </a:t>
            </a:r>
            <a:r>
              <a:rPr lang="pl-PL" sz="1400" dirty="0" smtClean="0"/>
              <a:t>małżonkowie </a:t>
            </a:r>
            <a:r>
              <a:rPr lang="pl-PL" sz="1400" dirty="0"/>
              <a:t>– oznacza to,</a:t>
            </a:r>
          </a:p>
          <a:p>
            <a:pPr marL="0" indent="0">
              <a:buNone/>
            </a:pPr>
            <a:r>
              <a:rPr lang="pl-PL" sz="1400" dirty="0"/>
              <a:t>że </a:t>
            </a:r>
            <a:r>
              <a:rPr lang="pl-PL" sz="1400" b="1" dirty="0"/>
              <a:t>każdy z nich może zarobić bez opodatkowania kwotę </a:t>
            </a:r>
            <a:r>
              <a:rPr lang="pl-PL" sz="1400" b="1" dirty="0">
                <a:solidFill>
                  <a:srgbClr val="FF0000"/>
                </a:solidFill>
              </a:rPr>
              <a:t>30 000 zł.</a:t>
            </a:r>
          </a:p>
          <a:p>
            <a:pPr marL="0" indent="0">
              <a:buNone/>
            </a:pPr>
            <a:endParaRPr lang="pl-PL" sz="1400" dirty="0" smtClean="0"/>
          </a:p>
          <a:p>
            <a:pPr marL="0" indent="0">
              <a:buNone/>
            </a:pPr>
            <a:r>
              <a:rPr lang="pl-PL" sz="1400" dirty="0" smtClean="0"/>
              <a:t>Wraz </a:t>
            </a:r>
            <a:r>
              <a:rPr lang="pl-PL" sz="1400" dirty="0"/>
              <a:t>z podwyższeniem kwoty wolnej wzrosła też </a:t>
            </a:r>
            <a:r>
              <a:rPr lang="pl-PL" sz="1400" b="1" dirty="0"/>
              <a:t>kwota </a:t>
            </a:r>
            <a:r>
              <a:rPr lang="pl-PL" sz="1400" b="1" dirty="0" smtClean="0"/>
              <a:t>zmniejszająca </a:t>
            </a:r>
            <a:r>
              <a:rPr lang="pl-PL" sz="1400" b="1" dirty="0"/>
              <a:t>zaliczki na podatek.</a:t>
            </a:r>
          </a:p>
          <a:p>
            <a:pPr marL="0" indent="0">
              <a:buNone/>
            </a:pPr>
            <a:r>
              <a:rPr lang="pl-PL" sz="1400" dirty="0"/>
              <a:t>Jeszcze w zeszłym roku wynosiła ona </a:t>
            </a:r>
            <a:r>
              <a:rPr lang="pl-PL" sz="1400" b="1" dirty="0">
                <a:solidFill>
                  <a:srgbClr val="FF0000"/>
                </a:solidFill>
              </a:rPr>
              <a:t>43,76 zł miesięcznie (1/12 z 525,12 zł</a:t>
            </a:r>
            <a:r>
              <a:rPr lang="pl-PL" sz="1400" b="1" dirty="0" smtClean="0">
                <a:solidFill>
                  <a:srgbClr val="FF0000"/>
                </a:solidFill>
              </a:rPr>
              <a:t>)</a:t>
            </a:r>
            <a:r>
              <a:rPr lang="pl-PL" sz="1400" dirty="0" smtClean="0">
                <a:solidFill>
                  <a:srgbClr val="FF0000"/>
                </a:solidFill>
              </a:rPr>
              <a:t>.</a:t>
            </a:r>
            <a:r>
              <a:rPr lang="pl-PL" sz="1400" dirty="0">
                <a:solidFill>
                  <a:srgbClr val="FF0000"/>
                </a:solidFill>
              </a:rPr>
              <a:t> </a:t>
            </a:r>
            <a:r>
              <a:rPr lang="pl-PL" sz="1400" dirty="0" smtClean="0"/>
              <a:t>Od </a:t>
            </a:r>
            <a:r>
              <a:rPr lang="pl-PL" sz="1400" dirty="0"/>
              <a:t>1 stycznia 2022 r. wynosi ona </a:t>
            </a:r>
            <a:r>
              <a:rPr lang="pl-PL" sz="1400" b="1" dirty="0">
                <a:solidFill>
                  <a:srgbClr val="FF0000"/>
                </a:solidFill>
              </a:rPr>
              <a:t>425 zł miesięcznie</a:t>
            </a:r>
            <a:r>
              <a:rPr lang="pl-PL" sz="1400" dirty="0">
                <a:solidFill>
                  <a:srgbClr val="FF0000"/>
                </a:solidFill>
              </a:rPr>
              <a:t> </a:t>
            </a:r>
            <a:r>
              <a:rPr lang="pl-PL" sz="1400" b="1" dirty="0">
                <a:solidFill>
                  <a:srgbClr val="FF0000"/>
                </a:solidFill>
              </a:rPr>
              <a:t>(1/12 z 5100 zł</a:t>
            </a:r>
            <a:r>
              <a:rPr lang="pl-PL" sz="1400" b="1" dirty="0" smtClean="0">
                <a:solidFill>
                  <a:srgbClr val="FF0000"/>
                </a:solidFill>
              </a:rPr>
              <a:t>).</a:t>
            </a:r>
          </a:p>
          <a:p>
            <a:pPr marL="0" indent="0">
              <a:buNone/>
            </a:pPr>
            <a:endParaRPr lang="pl-PL" sz="1400" b="1" dirty="0" smtClean="0"/>
          </a:p>
          <a:p>
            <a:pPr marL="0" indent="0">
              <a:buNone/>
            </a:pPr>
            <a:r>
              <a:rPr lang="pl-PL" sz="1400" dirty="0"/>
              <a:t>Od 2022 r. kwota zmniejszająca podatek wynosi </a:t>
            </a:r>
            <a:r>
              <a:rPr lang="pl-PL" sz="1400" b="1" dirty="0">
                <a:solidFill>
                  <a:srgbClr val="FF0000"/>
                </a:solidFill>
              </a:rPr>
              <a:t>5 100 zł</a:t>
            </a:r>
            <a:r>
              <a:rPr lang="pl-PL" sz="1400" dirty="0"/>
              <a:t>. </a:t>
            </a:r>
            <a:endParaRPr lang="pl-PL" sz="1400" dirty="0" smtClean="0"/>
          </a:p>
          <a:p>
            <a:pPr marL="0" indent="0">
              <a:buNone/>
            </a:pPr>
            <a:endParaRPr lang="pl-PL" sz="1400" dirty="0"/>
          </a:p>
          <a:p>
            <a:pPr marL="0" indent="0">
              <a:buNone/>
            </a:pPr>
            <a:endParaRPr lang="pl-PL" sz="1400" dirty="0" smtClean="0"/>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solidFill>
                  <a:srgbClr val="000000">
                    <a:tint val="75000"/>
                  </a:srgbClr>
                </a:solidFill>
              </a:rPr>
              <a:pPr>
                <a:defRPr/>
              </a:pPr>
              <a:t>11</a:t>
            </a:fld>
            <a:endParaRPr lang="pl-PL">
              <a:solidFill>
                <a:srgbClr val="000000">
                  <a:tint val="75000"/>
                </a:srgbClr>
              </a:solidFill>
            </a:endParaRPr>
          </a:p>
        </p:txBody>
      </p:sp>
    </p:spTree>
    <p:extLst>
      <p:ext uri="{BB962C8B-B14F-4D97-AF65-F5344CB8AC3E}">
        <p14:creationId xmlns:p14="http://schemas.microsoft.com/office/powerpoint/2010/main" val="2525490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rPr>
              <a:t>PIT-2</a:t>
            </a:r>
            <a:endParaRPr lang="pl-PL" b="1" dirty="0">
              <a:solidFill>
                <a:srgbClr val="FF0000"/>
              </a:solidFill>
            </a:endParaRPr>
          </a:p>
        </p:txBody>
      </p:sp>
      <p:sp>
        <p:nvSpPr>
          <p:cNvPr id="3" name="Symbol zastępczy zawartości 2"/>
          <p:cNvSpPr>
            <a:spLocks noGrp="1"/>
          </p:cNvSpPr>
          <p:nvPr>
            <p:ph idx="1"/>
          </p:nvPr>
        </p:nvSpPr>
        <p:spPr>
          <a:xfrm>
            <a:off x="457200" y="1248852"/>
            <a:ext cx="8515884" cy="5609148"/>
          </a:xfrm>
        </p:spPr>
        <p:txBody>
          <a:bodyPr/>
          <a:lstStyle/>
          <a:p>
            <a:pPr marL="0" indent="0">
              <a:buNone/>
            </a:pPr>
            <a:r>
              <a:rPr lang="pl-PL" sz="1400" b="1" dirty="0"/>
              <a:t>PIT-2 ma zastosowanie do przychodów:</a:t>
            </a:r>
          </a:p>
          <a:p>
            <a:pPr>
              <a:buFont typeface="Wingdings" panose="05000000000000000000" pitchFamily="2" charset="2"/>
              <a:buChar char="q"/>
            </a:pPr>
            <a:r>
              <a:rPr lang="pl-PL" sz="1400" dirty="0"/>
              <a:t>ze stosunku pracy,</a:t>
            </a:r>
          </a:p>
          <a:p>
            <a:pPr>
              <a:buFont typeface="Wingdings" panose="05000000000000000000" pitchFamily="2" charset="2"/>
              <a:buChar char="q"/>
            </a:pPr>
            <a:r>
              <a:rPr lang="pl-PL" sz="1400" dirty="0"/>
              <a:t>ze spółdzielczego stosunku pracy,</a:t>
            </a:r>
          </a:p>
          <a:p>
            <a:pPr>
              <a:buFont typeface="Wingdings" panose="05000000000000000000" pitchFamily="2" charset="2"/>
              <a:buChar char="q"/>
            </a:pPr>
            <a:r>
              <a:rPr lang="pl-PL" sz="1400" dirty="0"/>
              <a:t>ze stosunku służbowego,</a:t>
            </a:r>
          </a:p>
          <a:p>
            <a:pPr>
              <a:buFont typeface="Wingdings" panose="05000000000000000000" pitchFamily="2" charset="2"/>
              <a:buChar char="q"/>
            </a:pPr>
            <a:r>
              <a:rPr lang="pl-PL" sz="1400" dirty="0"/>
              <a:t>z pracy nakładczej,</a:t>
            </a:r>
          </a:p>
          <a:p>
            <a:pPr>
              <a:buFont typeface="Wingdings" panose="05000000000000000000" pitchFamily="2" charset="2"/>
              <a:buChar char="q"/>
            </a:pPr>
            <a:r>
              <a:rPr lang="pl-PL" sz="1400" dirty="0"/>
              <a:t>z wypłaty z tytułu udziału w nadwyżce bilansowej,</a:t>
            </a:r>
          </a:p>
          <a:p>
            <a:pPr>
              <a:buFont typeface="Wingdings" panose="05000000000000000000" pitchFamily="2" charset="2"/>
              <a:buChar char="q"/>
            </a:pPr>
            <a:r>
              <a:rPr lang="pl-PL" sz="1400" dirty="0"/>
              <a:t>z zasiłków pieniężnych z ubezpieczenia społecznego wypłacanych przez zakłady pracy.</a:t>
            </a:r>
          </a:p>
          <a:p>
            <a:pPr marL="0" indent="0" algn="just">
              <a:buNone/>
            </a:pPr>
            <a:endParaRPr lang="pl-PL" sz="1400" dirty="0" smtClean="0"/>
          </a:p>
          <a:p>
            <a:pPr marL="0" indent="0" algn="just">
              <a:buNone/>
            </a:pPr>
            <a:r>
              <a:rPr lang="pl-PL" sz="1400" b="1" dirty="0" smtClean="0"/>
              <a:t>Pracodawca </a:t>
            </a:r>
            <a:r>
              <a:rPr lang="pl-PL" sz="1400" b="1" dirty="0"/>
              <a:t>może odjąć od podatku kwotę zmniejszającą, jeżeli </a:t>
            </a:r>
            <a:r>
              <a:rPr lang="pl-PL" sz="1400" b="1" dirty="0" smtClean="0"/>
              <a:t>poza </a:t>
            </a:r>
            <a:r>
              <a:rPr lang="pl-PL" sz="1400" b="1" dirty="0"/>
              <a:t>przychodami z pracy:</a:t>
            </a:r>
          </a:p>
          <a:p>
            <a:pPr algn="just">
              <a:buFont typeface="Wingdings" panose="05000000000000000000" pitchFamily="2" charset="2"/>
              <a:buChar char="q"/>
            </a:pPr>
            <a:r>
              <a:rPr lang="pl-PL" sz="1400" dirty="0" smtClean="0"/>
              <a:t>nie </a:t>
            </a:r>
            <a:r>
              <a:rPr lang="pl-PL" sz="1400" dirty="0"/>
              <a:t>otrzymujesz emerytury lub renty za pośrednictwem płatnika, który z </a:t>
            </a:r>
            <a:r>
              <a:rPr lang="pl-PL" sz="1400" dirty="0" smtClean="0"/>
              <a:t>mocy ustawy </a:t>
            </a:r>
            <a:r>
              <a:rPr lang="pl-PL" sz="1400" dirty="0"/>
              <a:t>stosuje zmniejszenie zaliczki od tego świadczenia;</a:t>
            </a:r>
          </a:p>
          <a:p>
            <a:pPr algn="just">
              <a:buFont typeface="Wingdings" panose="05000000000000000000" pitchFamily="2" charset="2"/>
              <a:buChar char="q"/>
            </a:pPr>
            <a:r>
              <a:rPr lang="pl-PL" sz="1400" dirty="0" smtClean="0"/>
              <a:t>nie </a:t>
            </a:r>
            <a:r>
              <a:rPr lang="pl-PL" sz="1400" dirty="0"/>
              <a:t>osiągasz dochodów z tytułu członkostwa w rolniczej </a:t>
            </a:r>
            <a:r>
              <a:rPr lang="pl-PL" sz="1400" dirty="0" smtClean="0"/>
              <a:t>spółdzielni</a:t>
            </a:r>
            <a:r>
              <a:rPr lang="pl-PL" sz="1400" dirty="0"/>
              <a:t> </a:t>
            </a:r>
            <a:r>
              <a:rPr lang="pl-PL" sz="1400" dirty="0" smtClean="0"/>
              <a:t>produkcyjnej </a:t>
            </a:r>
            <a:r>
              <a:rPr lang="pl-PL" sz="1400" dirty="0"/>
              <a:t>lub innej spółdzielni zajmującej się produkcją </a:t>
            </a:r>
            <a:r>
              <a:rPr lang="pl-PL" sz="1400" dirty="0" smtClean="0"/>
              <a:t>rolną</a:t>
            </a:r>
            <a:r>
              <a:rPr lang="pl-PL" sz="1400" dirty="0"/>
              <a:t>;</a:t>
            </a:r>
          </a:p>
          <a:p>
            <a:pPr algn="just">
              <a:buFont typeface="Wingdings" panose="05000000000000000000" pitchFamily="2" charset="2"/>
              <a:buChar char="q"/>
            </a:pPr>
            <a:r>
              <a:rPr lang="pl-PL" sz="1400" dirty="0" smtClean="0"/>
              <a:t>nie </a:t>
            </a:r>
            <a:r>
              <a:rPr lang="pl-PL" sz="1400" dirty="0"/>
              <a:t>osiągasz dochodów opodatkowanych wg skali podatkowej, od </a:t>
            </a:r>
            <a:r>
              <a:rPr lang="pl-PL" sz="1400" dirty="0" smtClean="0"/>
              <a:t>których</a:t>
            </a:r>
            <a:r>
              <a:rPr lang="pl-PL" sz="1400" dirty="0"/>
              <a:t> </a:t>
            </a:r>
            <a:r>
              <a:rPr lang="pl-PL" sz="1400" dirty="0" smtClean="0"/>
              <a:t>sam </a:t>
            </a:r>
            <a:r>
              <a:rPr lang="pl-PL" sz="1400" dirty="0"/>
              <a:t>jesteś zobowiązany obliczyć zaliczkę na podatek dochodowy;</a:t>
            </a:r>
          </a:p>
          <a:p>
            <a:pPr algn="just">
              <a:buFont typeface="Wingdings" panose="05000000000000000000" pitchFamily="2" charset="2"/>
              <a:buChar char="q"/>
            </a:pPr>
            <a:r>
              <a:rPr lang="pl-PL" sz="1400" dirty="0" smtClean="0"/>
              <a:t>nie </a:t>
            </a:r>
            <a:r>
              <a:rPr lang="pl-PL" sz="1400" dirty="0"/>
              <a:t>otrzymujesz świadczeń pieniężnych wypłacanych z Funduszu </a:t>
            </a:r>
            <a:r>
              <a:rPr lang="pl-PL" sz="1400" dirty="0" smtClean="0"/>
              <a:t>Pracy</a:t>
            </a:r>
            <a:r>
              <a:rPr lang="pl-PL" sz="1400" dirty="0"/>
              <a:t> </a:t>
            </a:r>
            <a:r>
              <a:rPr lang="pl-PL" sz="1400" dirty="0" smtClean="0"/>
              <a:t>lub </a:t>
            </a:r>
            <a:r>
              <a:rPr lang="pl-PL" sz="1400" dirty="0"/>
              <a:t>z Funduszu Gwarantowanych Świadczeń Pracowniczych.</a:t>
            </a:r>
          </a:p>
          <a:p>
            <a:pPr marL="0" indent="0" algn="just">
              <a:buNone/>
            </a:pPr>
            <a:endParaRPr lang="pl-PL" sz="1400" dirty="0" smtClean="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solidFill>
                  <a:srgbClr val="000000">
                    <a:tint val="75000"/>
                  </a:srgbClr>
                </a:solidFill>
              </a:rPr>
              <a:pPr>
                <a:defRPr/>
              </a:pPr>
              <a:t>12</a:t>
            </a:fld>
            <a:endParaRPr lang="pl-PL">
              <a:solidFill>
                <a:srgbClr val="000000">
                  <a:tint val="75000"/>
                </a:srgbClr>
              </a:solidFill>
            </a:endParaRPr>
          </a:p>
        </p:txBody>
      </p:sp>
    </p:spTree>
    <p:extLst>
      <p:ext uri="{BB962C8B-B14F-4D97-AF65-F5344CB8AC3E}">
        <p14:creationId xmlns:p14="http://schemas.microsoft.com/office/powerpoint/2010/main" val="3858756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rPr>
              <a:t>PIT-2</a:t>
            </a:r>
            <a:endParaRPr lang="pl-PL" b="1" dirty="0">
              <a:solidFill>
                <a:srgbClr val="FF0000"/>
              </a:solidFill>
            </a:endParaRPr>
          </a:p>
        </p:txBody>
      </p:sp>
      <p:sp>
        <p:nvSpPr>
          <p:cNvPr id="3" name="Symbol zastępczy zawartości 2"/>
          <p:cNvSpPr>
            <a:spLocks noGrp="1"/>
          </p:cNvSpPr>
          <p:nvPr>
            <p:ph idx="1"/>
          </p:nvPr>
        </p:nvSpPr>
        <p:spPr>
          <a:xfrm>
            <a:off x="457200" y="1343770"/>
            <a:ext cx="8229600" cy="5514230"/>
          </a:xfrm>
        </p:spPr>
        <p:txBody>
          <a:bodyPr/>
          <a:lstStyle/>
          <a:p>
            <a:pPr marL="0" indent="0">
              <a:buNone/>
            </a:pPr>
            <a:r>
              <a:rPr lang="pl-PL" sz="1400" dirty="0"/>
              <a:t>Jeżeli pracujesz na kilku etatach, PIT-2 możesz złożyć </a:t>
            </a:r>
            <a:r>
              <a:rPr lang="pl-PL" sz="1400" b="1" dirty="0">
                <a:solidFill>
                  <a:srgbClr val="FF0000"/>
                </a:solidFill>
              </a:rPr>
              <a:t>tylko u jednego pracodawcy </a:t>
            </a:r>
            <a:r>
              <a:rPr lang="pl-PL" sz="1400" dirty="0"/>
              <a:t>(najlepiej u tego, który wypłaca wyższe wynagrodzenie). W przeciwnym wypadku (kilkukrotnego stosowania kwoty zmniejszającej podatek w trakcie roku) może się okazać, że musiałbyś dopłacać do podatku w rocznym rozliczeniu. </a:t>
            </a:r>
          </a:p>
          <a:p>
            <a:pPr marL="0" indent="0">
              <a:buNone/>
            </a:pPr>
            <a:endParaRPr lang="pl-PL" sz="1400" dirty="0"/>
          </a:p>
          <a:p>
            <a:pPr marL="0" indent="0">
              <a:buNone/>
            </a:pPr>
            <a:r>
              <a:rPr lang="pl-PL" sz="1400" b="1" dirty="0"/>
              <a:t>Raz złożony PIT-2 zachowuje ważność w kolejnych latach podatkowych </a:t>
            </a:r>
            <a:r>
              <a:rPr lang="pl-PL" sz="1400" dirty="0"/>
              <a:t>– aż do jego odwołania lub wycofania przez pracownika. Fakt złożenia lub niezłożenia PIT-2 można sprawdzić tylko u swojego pracodawcy, np. u osoby zajmującej się naliczaniem płac lub u księgowej</a:t>
            </a:r>
            <a:r>
              <a:rPr lang="pl-PL" sz="1400" b="1" dirty="0"/>
              <a:t>. </a:t>
            </a:r>
            <a:r>
              <a:rPr lang="pl-PL" sz="1400" dirty="0"/>
              <a:t>Najlepiej złożyć PIT-2 przy podpisywaniu umowy o </a:t>
            </a:r>
            <a:r>
              <a:rPr lang="pl-PL" sz="1400" dirty="0" smtClean="0"/>
              <a:t>pracę </a:t>
            </a:r>
            <a:r>
              <a:rPr lang="pl-PL" sz="1400" dirty="0"/>
              <a:t>przed wypłatą pierwszego wynagrodzenia. Nie ma jednak przeszkód (przepisy tego nie wykluczają), aby pracodawca przyjął i stosował to oświadczenie w dowolnym momencie roku. Nie będzie to skutkowało negatywnymi konsekwencjami ani dla pracodawcy, ani dla pracownika. </a:t>
            </a:r>
          </a:p>
          <a:p>
            <a:pPr marL="0" indent="0" algn="just">
              <a:buNone/>
            </a:pPr>
            <a:endParaRPr lang="pl-PL" sz="1400" dirty="0"/>
          </a:p>
          <a:p>
            <a:pPr marL="0" indent="0" algn="just">
              <a:buNone/>
            </a:pPr>
            <a:r>
              <a:rPr lang="pl-PL" sz="1400" dirty="0" smtClean="0"/>
              <a:t>Kwota </a:t>
            </a:r>
            <a:r>
              <a:rPr lang="pl-PL" sz="1400" dirty="0"/>
              <a:t>zmniejszająca powinna być zastosowana przez pracodawcę </a:t>
            </a:r>
            <a:r>
              <a:rPr lang="pl-PL" sz="1400" b="1" dirty="0">
                <a:solidFill>
                  <a:srgbClr val="FF0000"/>
                </a:solidFill>
              </a:rPr>
              <a:t>tylko przy jednej wypłacie w miesiącu</a:t>
            </a:r>
            <a:r>
              <a:rPr lang="pl-PL" sz="1400" dirty="0"/>
              <a:t>.</a:t>
            </a:r>
          </a:p>
          <a:p>
            <a:pPr marL="0" indent="0" algn="just">
              <a:buNone/>
            </a:pPr>
            <a:endParaRPr lang="pl-PL" sz="1400" b="1" dirty="0"/>
          </a:p>
          <a:p>
            <a:pPr marL="0" indent="0" algn="just">
              <a:buNone/>
            </a:pPr>
            <a:r>
              <a:rPr lang="pl-PL" sz="1400" b="1" dirty="0"/>
              <a:t>Nawet jeżeli podatnik nie złoży oświadczenia PIT-2, kwota wolna zostanie zawsze uwzględniona</a:t>
            </a:r>
          </a:p>
          <a:p>
            <a:pPr marL="0" indent="0" algn="just">
              <a:buNone/>
            </a:pPr>
            <a:r>
              <a:rPr lang="pl-PL" sz="1400" b="1" dirty="0"/>
              <a:t>w zeznaniu rocznym.</a:t>
            </a:r>
          </a:p>
          <a:p>
            <a:pPr marL="0" indent="0">
              <a:buNone/>
            </a:pPr>
            <a:endParaRPr lang="pl-PL" sz="1400" dirty="0" smtClean="0"/>
          </a:p>
          <a:p>
            <a:pPr marL="0" indent="0">
              <a:buNone/>
            </a:pPr>
            <a:r>
              <a:rPr lang="pl-PL" sz="1400" dirty="0" smtClean="0"/>
              <a:t>PIT-2 </a:t>
            </a:r>
            <a:r>
              <a:rPr lang="pl-PL" sz="1400" dirty="0"/>
              <a:t>powinieneś wycofać, kiedy kwotę zmniejszającą podatek </a:t>
            </a:r>
            <a:r>
              <a:rPr lang="pl-PL" sz="1400" dirty="0" smtClean="0"/>
              <a:t>zaczął </a:t>
            </a:r>
            <a:r>
              <a:rPr lang="pl-PL" sz="1400" dirty="0"/>
              <a:t>stosować inny </a:t>
            </a:r>
            <a:r>
              <a:rPr lang="pl-PL" sz="1400" dirty="0" smtClean="0"/>
              <a:t>płatnik (np</a:t>
            </a:r>
            <a:r>
              <a:rPr lang="pl-PL" sz="1400" dirty="0"/>
              <a:t>. ZUS, inny pracodawca, któremu złożyłeś PIT-2), lub Ty sam uwzględniasz kwotę </a:t>
            </a:r>
            <a:r>
              <a:rPr lang="pl-PL" sz="1400" dirty="0" smtClean="0"/>
              <a:t>wolną przy </a:t>
            </a:r>
            <a:r>
              <a:rPr lang="pl-PL" sz="1400" dirty="0"/>
              <a:t>obliczaniu zaliczek (np. z działalności gospodarczej </a:t>
            </a:r>
            <a:r>
              <a:rPr lang="pl-PL" sz="1400" dirty="0" smtClean="0"/>
              <a:t>opodatkowanej </a:t>
            </a:r>
            <a:r>
              <a:rPr lang="pl-PL" sz="1400" dirty="0"/>
              <a:t>według </a:t>
            </a:r>
            <a:r>
              <a:rPr lang="pl-PL" sz="1400" dirty="0" smtClean="0"/>
              <a:t>skali podatkowej).</a:t>
            </a:r>
          </a:p>
          <a:p>
            <a:pPr marL="0" indent="0">
              <a:buNone/>
            </a:pPr>
            <a:endParaRPr lang="pl-PL" sz="1400" dirty="0"/>
          </a:p>
          <a:p>
            <a:pPr marL="0" indent="0">
              <a:buNone/>
            </a:pPr>
            <a:endParaRPr lang="pl-PL" sz="1400" dirty="0"/>
          </a:p>
          <a:p>
            <a:pPr marL="0" indent="0">
              <a:buNone/>
            </a:pPr>
            <a:endParaRPr lang="pl-PL" sz="1400" dirty="0"/>
          </a:p>
          <a:p>
            <a:pPr marL="0" indent="0">
              <a:buNone/>
            </a:pPr>
            <a:endParaRPr lang="pl-PL" sz="1400" b="1" dirty="0" smtClean="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solidFill>
                  <a:srgbClr val="000000">
                    <a:tint val="75000"/>
                  </a:srgbClr>
                </a:solidFill>
              </a:rPr>
              <a:pPr>
                <a:defRPr/>
              </a:pPr>
              <a:t>13</a:t>
            </a:fld>
            <a:endParaRPr lang="pl-PL">
              <a:solidFill>
                <a:srgbClr val="000000">
                  <a:tint val="75000"/>
                </a:srgbClr>
              </a:solidFill>
            </a:endParaRPr>
          </a:p>
        </p:txBody>
      </p:sp>
    </p:spTree>
    <p:extLst>
      <p:ext uri="{BB962C8B-B14F-4D97-AF65-F5344CB8AC3E}">
        <p14:creationId xmlns:p14="http://schemas.microsoft.com/office/powerpoint/2010/main" val="2092667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rPr>
              <a:t>PIT-2</a:t>
            </a:r>
            <a:endParaRPr lang="pl-PL" b="1" dirty="0">
              <a:solidFill>
                <a:srgbClr val="FF0000"/>
              </a:solidFill>
            </a:endParaRPr>
          </a:p>
        </p:txBody>
      </p:sp>
      <p:sp>
        <p:nvSpPr>
          <p:cNvPr id="3" name="Symbol zastępczy zawartości 2"/>
          <p:cNvSpPr>
            <a:spLocks noGrp="1"/>
          </p:cNvSpPr>
          <p:nvPr>
            <p:ph idx="1"/>
          </p:nvPr>
        </p:nvSpPr>
        <p:spPr>
          <a:xfrm>
            <a:off x="457200" y="1417638"/>
            <a:ext cx="8229600" cy="5440362"/>
          </a:xfrm>
        </p:spPr>
        <p:txBody>
          <a:bodyPr/>
          <a:lstStyle/>
          <a:p>
            <a:pPr marL="0" indent="0">
              <a:buNone/>
            </a:pPr>
            <a:r>
              <a:rPr lang="pl-PL" sz="1400" dirty="0" smtClean="0"/>
              <a:t>Jeżeli jesteś emerytem/rencistą który pracuje nie składasz PIT-2 u pracodawcy, </a:t>
            </a:r>
            <a:r>
              <a:rPr lang="pl-PL" sz="1400" dirty="0"/>
              <a:t>w tym przypadku kwotę zmniejszającą potrąca już organ </a:t>
            </a:r>
            <a:r>
              <a:rPr lang="pl-PL" sz="1400" dirty="0" smtClean="0"/>
              <a:t>rentowy.</a:t>
            </a:r>
          </a:p>
          <a:p>
            <a:pPr marL="0" indent="0">
              <a:buNone/>
            </a:pPr>
            <a:endParaRPr lang="pl-PL" sz="1400" dirty="0"/>
          </a:p>
          <a:p>
            <a:pPr marL="0" indent="0">
              <a:buNone/>
            </a:pPr>
            <a:r>
              <a:rPr lang="pl-PL" sz="1400" dirty="0" smtClean="0"/>
              <a:t>Jeżeli pracujesz na </a:t>
            </a:r>
            <a:r>
              <a:rPr lang="pl-PL" sz="1400" dirty="0"/>
              <a:t>umowę o pracę i </a:t>
            </a:r>
            <a:r>
              <a:rPr lang="pl-PL" sz="1400" dirty="0" smtClean="0"/>
              <a:t>prowadzisz </a:t>
            </a:r>
            <a:r>
              <a:rPr lang="pl-PL" sz="1400" dirty="0"/>
              <a:t>działalność </a:t>
            </a:r>
            <a:r>
              <a:rPr lang="pl-PL" sz="1400" dirty="0" smtClean="0"/>
              <a:t>gospodarczą  opodatkowaną </a:t>
            </a:r>
            <a:r>
              <a:rPr lang="pl-PL" sz="1400" dirty="0"/>
              <a:t>według skali </a:t>
            </a:r>
            <a:r>
              <a:rPr lang="pl-PL" sz="1400" dirty="0" smtClean="0"/>
              <a:t>podatkowej nie </a:t>
            </a:r>
            <a:r>
              <a:rPr lang="pl-PL" sz="1400" dirty="0"/>
              <a:t>możesz złożyć PIT-2 u pracodawcy. Kwotę wolną uwzględniasz przy obliczeniu </a:t>
            </a:r>
            <a:r>
              <a:rPr lang="pl-PL" sz="1400" dirty="0" smtClean="0"/>
              <a:t>zaliczki z </a:t>
            </a:r>
            <a:r>
              <a:rPr lang="pl-PL" sz="1400" dirty="0"/>
              <a:t>działalności gospodarczej.</a:t>
            </a:r>
          </a:p>
          <a:p>
            <a:pPr marL="0" indent="0">
              <a:buNone/>
            </a:pPr>
            <a:endParaRPr lang="pl-PL" sz="1400" dirty="0" smtClean="0"/>
          </a:p>
          <a:p>
            <a:pPr marL="0" indent="0">
              <a:buNone/>
            </a:pPr>
            <a:r>
              <a:rPr lang="pl-PL" sz="1400" dirty="0" smtClean="0"/>
              <a:t>Jeżeli pracujesz </a:t>
            </a:r>
            <a:r>
              <a:rPr lang="pl-PL" sz="1400" dirty="0"/>
              <a:t>na umowę o pracę i </a:t>
            </a:r>
            <a:r>
              <a:rPr lang="pl-PL" sz="1400" dirty="0" smtClean="0"/>
              <a:t>masz </a:t>
            </a:r>
            <a:r>
              <a:rPr lang="pl-PL" sz="1400" dirty="0"/>
              <a:t>działalność </a:t>
            </a:r>
            <a:r>
              <a:rPr lang="pl-PL" sz="1400" dirty="0" smtClean="0"/>
              <a:t>gospodarczą opodatkowaną </a:t>
            </a:r>
            <a:r>
              <a:rPr lang="pl-PL" sz="1400" dirty="0"/>
              <a:t>ryczałtem od przychodów </a:t>
            </a:r>
            <a:r>
              <a:rPr lang="pl-PL" sz="1400" dirty="0" smtClean="0"/>
              <a:t>ewidencjonowanych możesz </a:t>
            </a:r>
            <a:r>
              <a:rPr lang="pl-PL" sz="1400" dirty="0"/>
              <a:t>złożyć PIT-2 swojemu pracodawcy.</a:t>
            </a:r>
          </a:p>
          <a:p>
            <a:pPr marL="0" indent="0">
              <a:buNone/>
            </a:pPr>
            <a:endParaRPr lang="pl-PL" sz="1400" dirty="0" smtClean="0"/>
          </a:p>
          <a:p>
            <a:pPr marL="0" indent="0">
              <a:buNone/>
            </a:pPr>
            <a:r>
              <a:rPr lang="pl-PL" sz="1400" dirty="0"/>
              <a:t>Jeżeli pracujesz na umowę o pracę i masz działalność gospodarczą opodatkowaną kartą podatkową. możesz złożyć PIT-2 swojemu pracodawcy.</a:t>
            </a:r>
          </a:p>
          <a:p>
            <a:pPr marL="0" indent="0">
              <a:buNone/>
            </a:pPr>
            <a:endParaRPr lang="pl-PL" sz="1400" dirty="0"/>
          </a:p>
          <a:p>
            <a:pPr marL="0" indent="0">
              <a:buNone/>
            </a:pPr>
            <a:r>
              <a:rPr lang="pl-PL" sz="1400" dirty="0"/>
              <a:t>Jeżeli pracujesz na umowę o pracę i masz działalność gospodarczą opodatkowaną podatkiem liniowym możesz złożyć PIT-2 swojemu pracodawcy.</a:t>
            </a:r>
          </a:p>
          <a:p>
            <a:pPr marL="0" indent="0">
              <a:buNone/>
            </a:pPr>
            <a:endParaRPr lang="pl-PL" sz="1400" dirty="0"/>
          </a:p>
          <a:p>
            <a:pPr marL="0" indent="0">
              <a:buNone/>
            </a:pPr>
            <a:r>
              <a:rPr lang="pl-PL" sz="1400" dirty="0"/>
              <a:t>Jeżeli pracujesz na umowę o pracę i z tym samym pracodawcą masz podpisaną umowę </a:t>
            </a:r>
            <a:r>
              <a:rPr lang="pl-PL" sz="1400" dirty="0" smtClean="0"/>
              <a:t>zlecenie </a:t>
            </a:r>
            <a:r>
              <a:rPr lang="pl-PL" sz="1400" dirty="0"/>
              <a:t>(o dzieło) PIT-2 składasz u pracodawcy, a </a:t>
            </a:r>
            <a:r>
              <a:rPr lang="pl-PL" sz="1400" dirty="0" smtClean="0"/>
              <a:t>ulgę wynikającą </a:t>
            </a:r>
            <a:r>
              <a:rPr lang="pl-PL" sz="1400" dirty="0"/>
              <a:t>z PIT-2 rozliczasz tylko z umowy o </a:t>
            </a:r>
            <a:r>
              <a:rPr lang="pl-PL" sz="1400" dirty="0" smtClean="0"/>
              <a:t>pracę.</a:t>
            </a:r>
            <a:endParaRPr lang="pl-PL" sz="1400" dirty="0"/>
          </a:p>
          <a:p>
            <a:pPr marL="0" indent="0">
              <a:buNone/>
            </a:pPr>
            <a:endParaRPr lang="pl-PL" sz="1400" dirty="0"/>
          </a:p>
          <a:p>
            <a:pPr marL="0" indent="0">
              <a:buNone/>
            </a:pPr>
            <a:r>
              <a:rPr lang="pl-PL" sz="1400" dirty="0"/>
              <a:t>Jeżeli w jednej firmie pracujesz na umowę o pracę i dodatkowo masz przychody z umowy zlecenia z innej firmy PIT-2 możesz złożyć tylko w firmie, w której pracujesz na umowę o pracę.</a:t>
            </a:r>
          </a:p>
          <a:p>
            <a:pPr marL="0" indent="0">
              <a:buNone/>
            </a:pPr>
            <a:endParaRPr lang="pl-PL" sz="1400" dirty="0"/>
          </a:p>
          <a:p>
            <a:pPr marL="0" indent="0">
              <a:buNone/>
            </a:pPr>
            <a:endParaRPr lang="pl-PL" sz="1400" dirty="0" smtClean="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solidFill>
                  <a:srgbClr val="000000">
                    <a:tint val="75000"/>
                  </a:srgbClr>
                </a:solidFill>
              </a:rPr>
              <a:pPr>
                <a:defRPr/>
              </a:pPr>
              <a:t>14</a:t>
            </a:fld>
            <a:endParaRPr lang="pl-PL">
              <a:solidFill>
                <a:srgbClr val="000000">
                  <a:tint val="75000"/>
                </a:srgbClr>
              </a:solidFill>
            </a:endParaRPr>
          </a:p>
        </p:txBody>
      </p:sp>
    </p:spTree>
    <p:extLst>
      <p:ext uri="{BB962C8B-B14F-4D97-AF65-F5344CB8AC3E}">
        <p14:creationId xmlns:p14="http://schemas.microsoft.com/office/powerpoint/2010/main" val="2218611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rPr>
              <a:t>PIT-2</a:t>
            </a:r>
            <a:endParaRPr lang="pl-PL" b="1" dirty="0">
              <a:solidFill>
                <a:srgbClr val="FF0000"/>
              </a:solidFill>
            </a:endParaRPr>
          </a:p>
        </p:txBody>
      </p:sp>
      <p:sp>
        <p:nvSpPr>
          <p:cNvPr id="3" name="Symbol zastępczy zawartości 2"/>
          <p:cNvSpPr>
            <a:spLocks noGrp="1"/>
          </p:cNvSpPr>
          <p:nvPr>
            <p:ph idx="1"/>
          </p:nvPr>
        </p:nvSpPr>
        <p:spPr>
          <a:xfrm>
            <a:off x="457200" y="1400783"/>
            <a:ext cx="8229600" cy="5457217"/>
          </a:xfrm>
        </p:spPr>
        <p:txBody>
          <a:bodyPr/>
          <a:lstStyle/>
          <a:p>
            <a:pPr marL="0" indent="0">
              <a:buNone/>
            </a:pPr>
            <a:r>
              <a:rPr lang="pl-PL" sz="1400" dirty="0" smtClean="0"/>
              <a:t>Jeżeli </a:t>
            </a:r>
            <a:r>
              <a:rPr lang="pl-PL" sz="1400" dirty="0"/>
              <a:t>masz umowę zlecenia/o dzieło nie składasz PIT-2.</a:t>
            </a:r>
          </a:p>
          <a:p>
            <a:pPr marL="0" indent="0">
              <a:buNone/>
            </a:pPr>
            <a:endParaRPr lang="pl-PL" sz="1400" dirty="0" smtClean="0"/>
          </a:p>
          <a:p>
            <a:pPr marL="0" indent="0">
              <a:buNone/>
            </a:pPr>
            <a:r>
              <a:rPr lang="pl-PL" sz="1400" dirty="0" smtClean="0"/>
              <a:t>Jeżeli zmieniasz pracę </a:t>
            </a:r>
            <a:r>
              <a:rPr lang="pl-PL" sz="1400" dirty="0"/>
              <a:t>w trakcie </a:t>
            </a:r>
            <a:r>
              <a:rPr lang="pl-PL" sz="1400" dirty="0" smtClean="0"/>
              <a:t>roku i jeżeli chcesz</a:t>
            </a:r>
            <a:r>
              <a:rPr lang="pl-PL" sz="1400" dirty="0"/>
              <a:t>, żeby Twój nowy pracodawca również stosował kwotę zmniejszającą </a:t>
            </a:r>
            <a:r>
              <a:rPr lang="pl-PL" sz="1400" dirty="0" smtClean="0"/>
              <a:t>podatek złóż </a:t>
            </a:r>
            <a:r>
              <a:rPr lang="pl-PL" sz="1400" dirty="0"/>
              <a:t>PIT-2. Jeśli nie złożysz oświadczenia PIT-2, to nowy </a:t>
            </a:r>
            <a:r>
              <a:rPr lang="pl-PL" sz="1400" dirty="0" smtClean="0"/>
              <a:t>pracodawca </a:t>
            </a:r>
            <a:r>
              <a:rPr lang="pl-PL" sz="1400" dirty="0"/>
              <a:t>nie będzie </a:t>
            </a:r>
            <a:r>
              <a:rPr lang="pl-PL" sz="1400" dirty="0" smtClean="0"/>
              <a:t>stosował kwoty </a:t>
            </a:r>
            <a:r>
              <a:rPr lang="pl-PL" sz="1400" dirty="0"/>
              <a:t>zmniejszającej podatek</a:t>
            </a:r>
            <a:r>
              <a:rPr lang="pl-PL" sz="1400" dirty="0" smtClean="0"/>
              <a:t>.</a:t>
            </a:r>
          </a:p>
          <a:p>
            <a:pPr marL="0" indent="0">
              <a:buNone/>
            </a:pPr>
            <a:endParaRPr lang="pl-PL" sz="1400" dirty="0"/>
          </a:p>
          <a:p>
            <a:pPr marL="0" indent="0">
              <a:buNone/>
            </a:pPr>
            <a:r>
              <a:rPr lang="pl-PL" sz="1400" dirty="0"/>
              <a:t>J</a:t>
            </a:r>
            <a:r>
              <a:rPr lang="pl-PL" sz="1400" dirty="0" smtClean="0"/>
              <a:t>eżeli zrezygnujesz </a:t>
            </a:r>
            <a:r>
              <a:rPr lang="pl-PL" sz="1400" dirty="0"/>
              <a:t>z pracy u danego pracodawcy, u </a:t>
            </a:r>
            <a:r>
              <a:rPr lang="pl-PL" sz="1400" dirty="0" smtClean="0"/>
              <a:t>którego miałeś </a:t>
            </a:r>
            <a:r>
              <a:rPr lang="pl-PL" sz="1400" dirty="0"/>
              <a:t>złożony PIT-2, a wynagrodzenie będzie </a:t>
            </a:r>
            <a:r>
              <a:rPr lang="pl-PL" sz="1400" dirty="0" smtClean="0"/>
              <a:t>wypłacane „z </a:t>
            </a:r>
            <a:r>
              <a:rPr lang="pl-PL" sz="1400" dirty="0"/>
              <a:t>dołu”, czyli po ustaniu stosunku </a:t>
            </a:r>
            <a:r>
              <a:rPr lang="pl-PL" sz="1400" dirty="0" smtClean="0"/>
              <a:t>pracy – ponieważ </a:t>
            </a:r>
            <a:r>
              <a:rPr lang="pl-PL" sz="1400" dirty="0"/>
              <a:t>wszystkie oświadczenia wygasają po rozwiązaniu </a:t>
            </a:r>
            <a:r>
              <a:rPr lang="pl-PL" sz="1400" dirty="0" smtClean="0"/>
              <a:t>stosunku pracy – przy wypłacie wynagrodzenia </a:t>
            </a:r>
            <a:r>
              <a:rPr lang="pl-PL" sz="1400" dirty="0"/>
              <a:t>po zakończeniu umowy pracodawca nie będzie </a:t>
            </a:r>
            <a:r>
              <a:rPr lang="pl-PL" sz="1400" dirty="0" smtClean="0"/>
              <a:t>stosował </a:t>
            </a:r>
            <a:r>
              <a:rPr lang="pl-PL" sz="1400" dirty="0"/>
              <a:t>kwoty </a:t>
            </a:r>
            <a:r>
              <a:rPr lang="pl-PL" sz="1400" dirty="0" smtClean="0"/>
              <a:t>zmniejszającej podatek</a:t>
            </a:r>
            <a:r>
              <a:rPr lang="pl-PL" sz="1400" dirty="0"/>
              <a:t>.</a:t>
            </a:r>
          </a:p>
          <a:p>
            <a:pPr marL="0" indent="0">
              <a:buNone/>
            </a:pPr>
            <a:endParaRPr lang="pl-PL" sz="1400" dirty="0" smtClean="0"/>
          </a:p>
          <a:p>
            <a:pPr marL="0" indent="0">
              <a:buNone/>
            </a:pPr>
            <a:r>
              <a:rPr lang="pl-PL" sz="1400" dirty="0"/>
              <a:t>Jeżeli rozpoczynasz drugą pracę (równolegle) w trakcie roku, przysługuje Ci jedna kwota zmniejszająca podatek, więc jeśli pracujesz na dwóch lub więcej umowach o pracę, PIT-2 możesz złożyć tylko u jednego </a:t>
            </a:r>
            <a:r>
              <a:rPr lang="pl-PL" sz="1400" dirty="0" smtClean="0"/>
              <a:t>pracodawcy. </a:t>
            </a:r>
            <a:r>
              <a:rPr lang="pl-PL" sz="1400" dirty="0"/>
              <a:t>Jeśli już złożyłeś PIT-2 u swojego pierwszego pracodawcy, u drugiego nie możesz go </a:t>
            </a:r>
            <a:r>
              <a:rPr lang="pl-PL" sz="1400" dirty="0" smtClean="0"/>
              <a:t>złożyć</a:t>
            </a:r>
            <a:r>
              <a:rPr lang="pl-PL" sz="1400" dirty="0"/>
              <a:t>. Jeśli u pierwszego pracodawcy nie złożyłeś PIT-2 (lub go wycofałeś), możesz złożyć go u drugiego pracodawcy.</a:t>
            </a:r>
          </a:p>
          <a:p>
            <a:pPr marL="0" indent="0">
              <a:buNone/>
            </a:pPr>
            <a:endParaRPr lang="pl-PL" sz="1400" dirty="0"/>
          </a:p>
          <a:p>
            <a:pPr marL="0" indent="0">
              <a:buNone/>
            </a:pPr>
            <a:endParaRPr lang="pl-PL" sz="1400" dirty="0"/>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solidFill>
                  <a:srgbClr val="000000">
                    <a:tint val="75000"/>
                  </a:srgbClr>
                </a:solidFill>
              </a:rPr>
              <a:pPr>
                <a:defRPr/>
              </a:pPr>
              <a:t>15</a:t>
            </a:fld>
            <a:endParaRPr lang="pl-PL">
              <a:solidFill>
                <a:srgbClr val="000000">
                  <a:tint val="75000"/>
                </a:srgbClr>
              </a:solidFill>
            </a:endParaRPr>
          </a:p>
        </p:txBody>
      </p:sp>
    </p:spTree>
    <p:extLst>
      <p:ext uri="{BB962C8B-B14F-4D97-AF65-F5344CB8AC3E}">
        <p14:creationId xmlns:p14="http://schemas.microsoft.com/office/powerpoint/2010/main" val="4147002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rPr>
              <a:t>PIT-2</a:t>
            </a:r>
            <a:endParaRPr lang="pl-PL" b="1" dirty="0">
              <a:solidFill>
                <a:srgbClr val="FF0000"/>
              </a:solidFill>
            </a:endParaRPr>
          </a:p>
        </p:txBody>
      </p:sp>
      <p:sp>
        <p:nvSpPr>
          <p:cNvPr id="3" name="Symbol zastępczy zawartości 2"/>
          <p:cNvSpPr>
            <a:spLocks noGrp="1"/>
          </p:cNvSpPr>
          <p:nvPr>
            <p:ph idx="1"/>
          </p:nvPr>
        </p:nvSpPr>
        <p:spPr>
          <a:xfrm>
            <a:off x="457200" y="1258094"/>
            <a:ext cx="8229600" cy="5257800"/>
          </a:xfrm>
        </p:spPr>
        <p:txBody>
          <a:bodyPr/>
          <a:lstStyle/>
          <a:p>
            <a:pPr marL="0" indent="0">
              <a:buNone/>
            </a:pPr>
            <a:r>
              <a:rPr lang="pl-PL" sz="1400" dirty="0" smtClean="0"/>
              <a:t>Jeżeli pracujesz, </a:t>
            </a:r>
            <a:r>
              <a:rPr lang="pl-PL" sz="1400" dirty="0"/>
              <a:t>a współmałżonek nie osiąga żadnych </a:t>
            </a:r>
            <a:r>
              <a:rPr lang="pl-PL" sz="1400" dirty="0" smtClean="0"/>
              <a:t>dochodów a Ty planujesz </a:t>
            </a:r>
            <a:r>
              <a:rPr lang="pl-PL" sz="1400" dirty="0"/>
              <a:t>się z nim wspólnie</a:t>
            </a:r>
          </a:p>
          <a:p>
            <a:pPr marL="0" indent="0">
              <a:buNone/>
            </a:pPr>
            <a:r>
              <a:rPr lang="pl-PL" sz="1400" dirty="0"/>
              <a:t>rozliczyć, to </a:t>
            </a:r>
            <a:r>
              <a:rPr lang="pl-PL" sz="1400" b="1" dirty="0"/>
              <a:t>oprócz PIT-2 możesz złożyć swojemu pracodawcy </a:t>
            </a:r>
            <a:r>
              <a:rPr lang="pl-PL" sz="1400" b="1" dirty="0" smtClean="0"/>
              <a:t>oświadczenie</a:t>
            </a:r>
            <a:r>
              <a:rPr lang="pl-PL" sz="1400" b="1" dirty="0"/>
              <a:t>, </a:t>
            </a:r>
            <a:r>
              <a:rPr lang="pl-PL" sz="1400" b="1" dirty="0" smtClean="0"/>
              <a:t>że: </a:t>
            </a:r>
          </a:p>
          <a:p>
            <a:pPr>
              <a:buFont typeface="Wingdings" panose="05000000000000000000" pitchFamily="2" charset="2"/>
              <a:buChar char="q"/>
            </a:pPr>
            <a:r>
              <a:rPr lang="pl-PL" sz="1400" dirty="0" smtClean="0"/>
              <a:t>Twoje dochody nie przekroczą </a:t>
            </a:r>
            <a:r>
              <a:rPr lang="pl-PL" sz="1400" b="1" dirty="0" smtClean="0"/>
              <a:t>120 000 zł </a:t>
            </a:r>
            <a:r>
              <a:rPr lang="pl-PL" sz="1400" dirty="0" smtClean="0"/>
              <a:t>– wtedy pracodawca będzie pobierał zaliczkę w wysokości </a:t>
            </a:r>
            <a:r>
              <a:rPr lang="pl-PL" sz="1400" b="1" dirty="0" smtClean="0"/>
              <a:t>17% </a:t>
            </a:r>
            <a:r>
              <a:rPr lang="pl-PL" sz="1400" dirty="0" smtClean="0"/>
              <a:t>i stosował podwójną kwotą zmniejszającą podatek </a:t>
            </a:r>
            <a:r>
              <a:rPr lang="pl-PL" sz="1400" b="1" dirty="0" smtClean="0"/>
              <a:t>2 x 425 zł</a:t>
            </a:r>
          </a:p>
          <a:p>
            <a:pPr>
              <a:buFont typeface="Wingdings" panose="05000000000000000000" pitchFamily="2" charset="2"/>
              <a:buChar char="q"/>
            </a:pPr>
            <a:r>
              <a:rPr lang="pl-PL" sz="1400" dirty="0" smtClean="0"/>
              <a:t>Twoje dochody przekroczą </a:t>
            </a:r>
            <a:r>
              <a:rPr lang="pl-PL" sz="1400" b="1" dirty="0" smtClean="0"/>
              <a:t>120 000 zł </a:t>
            </a:r>
            <a:r>
              <a:rPr lang="pl-PL" sz="1400" dirty="0" smtClean="0"/>
              <a:t>– wtedy pracodawca nadal będzie pobierał zaliczkę w wysokości </a:t>
            </a:r>
            <a:r>
              <a:rPr lang="pl-PL" sz="1400" b="1" dirty="0" smtClean="0"/>
              <a:t>17% </a:t>
            </a:r>
            <a:r>
              <a:rPr lang="pl-PL" sz="1400" dirty="0" smtClean="0"/>
              <a:t>i stosował pojedynczą kwotę zmniejszającą podatek </a:t>
            </a:r>
            <a:r>
              <a:rPr lang="pl-PL" sz="1400" b="1" dirty="0" smtClean="0"/>
              <a:t>1 x 425 zł</a:t>
            </a:r>
          </a:p>
          <a:p>
            <a:pPr marL="0" indent="0">
              <a:buNone/>
            </a:pPr>
            <a:r>
              <a:rPr lang="pl-PL" sz="1400" dirty="0" smtClean="0"/>
              <a:t>Nie </a:t>
            </a:r>
            <a:r>
              <a:rPr lang="pl-PL" sz="1400" dirty="0"/>
              <a:t>ma urzędowego druku, na którym zawiadamiasz pracodawcę o </a:t>
            </a:r>
            <a:r>
              <a:rPr lang="pl-PL" sz="1400" dirty="0" smtClean="0"/>
              <a:t>zamiarze </a:t>
            </a:r>
            <a:r>
              <a:rPr lang="pl-PL" sz="1400" dirty="0"/>
              <a:t>wspólnego</a:t>
            </a:r>
          </a:p>
          <a:p>
            <a:pPr marL="0" indent="0">
              <a:buNone/>
            </a:pPr>
            <a:r>
              <a:rPr lang="pl-PL" sz="1400" dirty="0"/>
              <a:t>rozliczenia się z współmałżonkiem.</a:t>
            </a:r>
          </a:p>
          <a:p>
            <a:pPr marL="0" indent="0">
              <a:buNone/>
            </a:pPr>
            <a:endParaRPr lang="pl-PL" sz="1400" dirty="0" smtClean="0"/>
          </a:p>
          <a:p>
            <a:pPr marL="0" indent="0">
              <a:buNone/>
            </a:pPr>
            <a:r>
              <a:rPr lang="pl-PL" sz="1400" dirty="0"/>
              <a:t>Jeżeli samotnie wychowujesz dziecko od 2022 roku nie możesz ani w trakcie roku, ani składając zeznanie roczne, skorzystać z odliczenia podwójnej kwoty wolnej. Od 2022 roku jako osoba samotnie wychowująca dziecko możesz w rozliczeniu rocznym skorzystać z odliczenia od podatku w kwocie 1500 zł.</a:t>
            </a:r>
          </a:p>
          <a:p>
            <a:pPr marL="0" indent="0">
              <a:buNone/>
            </a:pPr>
            <a:endParaRPr lang="pl-PL" sz="1400" dirty="0"/>
          </a:p>
          <a:p>
            <a:pPr marL="0" indent="0">
              <a:buNone/>
            </a:pPr>
            <a:r>
              <a:rPr lang="pl-PL" sz="1400" dirty="0"/>
              <a:t>Jeżeli przekraczasz I próg podatkowy masz prawo do kwoty zmniejszającej podatek, również wtedy, gdy przekroczyłeś I próg podatkowy. Co do zasady PIT-2 składasz swojemu pracodawcy przed pierwszą wypłatą wynagrodzenia, ale przepisy nie wykluczają, by Twój pracodawca przyjął i stosował</a:t>
            </a:r>
          </a:p>
          <a:p>
            <a:pPr marL="0" indent="0">
              <a:buNone/>
            </a:pPr>
            <a:r>
              <a:rPr lang="pl-PL" sz="1400" dirty="0"/>
              <a:t>to oświadczenie w dowolnym momencie roku. Nie skutkuje to negatywnymi konsekwencjami</a:t>
            </a:r>
          </a:p>
          <a:p>
            <a:pPr marL="0" indent="0">
              <a:buNone/>
            </a:pPr>
            <a:r>
              <a:rPr lang="pl-PL" sz="1400" dirty="0"/>
              <a:t>ani dla Twojego pracodawcy, ani dla Ciebie.</a:t>
            </a:r>
          </a:p>
          <a:p>
            <a:pPr marL="0" indent="0">
              <a:buNone/>
            </a:pPr>
            <a:endParaRPr lang="pl-PL" sz="1400" dirty="0" smtClean="0"/>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solidFill>
                  <a:srgbClr val="000000">
                    <a:tint val="75000"/>
                  </a:srgbClr>
                </a:solidFill>
              </a:rPr>
              <a:pPr>
                <a:defRPr/>
              </a:pPr>
              <a:t>16</a:t>
            </a:fld>
            <a:endParaRPr lang="pl-PL">
              <a:solidFill>
                <a:srgbClr val="000000">
                  <a:tint val="75000"/>
                </a:srgbClr>
              </a:solidFill>
            </a:endParaRPr>
          </a:p>
        </p:txBody>
      </p:sp>
    </p:spTree>
    <p:extLst>
      <p:ext uri="{BB962C8B-B14F-4D97-AF65-F5344CB8AC3E}">
        <p14:creationId xmlns:p14="http://schemas.microsoft.com/office/powerpoint/2010/main" val="2453495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a:xfrm>
            <a:off x="1262742" y="1654629"/>
            <a:ext cx="7424057" cy="2717073"/>
          </a:xfrm>
        </p:spPr>
        <p:txBody>
          <a:bodyPr/>
          <a:lstStyle/>
          <a:p>
            <a:r>
              <a:rPr lang="pl-PL" altLang="pl-PL" dirty="0">
                <a:solidFill>
                  <a:srgbClr val="FF0000"/>
                </a:solidFill>
                <a:latin typeface="Calibri" panose="020F0502020204030204" pitchFamily="34" charset="0"/>
                <a:ea typeface="+mn-ea"/>
                <a:cs typeface="Calibri" panose="020F0502020204030204" pitchFamily="34" charset="0"/>
              </a:rPr>
              <a:t>Szczególny mechanizm </a:t>
            </a:r>
            <a:br>
              <a:rPr lang="pl-PL" altLang="pl-PL" dirty="0">
                <a:solidFill>
                  <a:srgbClr val="FF0000"/>
                </a:solidFill>
                <a:latin typeface="Calibri" panose="020F0502020204030204" pitchFamily="34" charset="0"/>
                <a:ea typeface="+mn-ea"/>
                <a:cs typeface="Calibri" panose="020F0502020204030204" pitchFamily="34" charset="0"/>
              </a:rPr>
            </a:br>
            <a:r>
              <a:rPr lang="pl-PL" altLang="pl-PL" dirty="0">
                <a:solidFill>
                  <a:srgbClr val="FF0000"/>
                </a:solidFill>
                <a:latin typeface="Calibri" panose="020F0502020204030204" pitchFamily="34" charset="0"/>
                <a:ea typeface="+mn-ea"/>
                <a:cs typeface="Calibri" panose="020F0502020204030204" pitchFamily="34" charset="0"/>
              </a:rPr>
              <a:t>pobierania zaliczek na podatek </a:t>
            </a:r>
            <a:r>
              <a:rPr lang="pl-PL" altLang="pl-PL" dirty="0" smtClean="0">
                <a:solidFill>
                  <a:srgbClr val="FF0000"/>
                </a:solidFill>
                <a:latin typeface="Calibri" panose="020F0502020204030204" pitchFamily="34" charset="0"/>
                <a:ea typeface="+mn-ea"/>
                <a:cs typeface="Calibri" panose="020F0502020204030204" pitchFamily="34" charset="0"/>
              </a:rPr>
              <a:t>dochodowy</a:t>
            </a:r>
            <a:endParaRPr lang="pl-PL"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solidFill>
                  <a:srgbClr val="000000">
                    <a:tint val="75000"/>
                  </a:srgbClr>
                </a:solidFill>
              </a:rPr>
              <a:pPr>
                <a:defRPr/>
              </a:pPr>
              <a:t>17</a:t>
            </a:fld>
            <a:endParaRPr lang="pl-PL">
              <a:solidFill>
                <a:srgbClr val="000000">
                  <a:tint val="75000"/>
                </a:srgbClr>
              </a:solidFill>
            </a:endParaRPr>
          </a:p>
        </p:txBody>
      </p:sp>
    </p:spTree>
    <p:extLst>
      <p:ext uri="{BB962C8B-B14F-4D97-AF65-F5344CB8AC3E}">
        <p14:creationId xmlns:p14="http://schemas.microsoft.com/office/powerpoint/2010/main" val="1828886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2800" dirty="0">
                <a:solidFill>
                  <a:srgbClr val="FF0000"/>
                </a:solidFill>
              </a:rPr>
              <a:t>Rozporządzenie w sprawie naliczania </a:t>
            </a:r>
            <a:br>
              <a:rPr lang="pl-PL" sz="2800" dirty="0">
                <a:solidFill>
                  <a:srgbClr val="FF0000"/>
                </a:solidFill>
              </a:rPr>
            </a:br>
            <a:r>
              <a:rPr lang="pl-PL" sz="2800" dirty="0">
                <a:solidFill>
                  <a:srgbClr val="FF0000"/>
                </a:solidFill>
              </a:rPr>
              <a:t>zaliczek na podatek dochodowy</a:t>
            </a:r>
            <a:endParaRPr lang="pl-PL" sz="2800" b="1" dirty="0">
              <a:solidFill>
                <a:srgbClr val="FF0000"/>
              </a:solidFill>
            </a:endParaRPr>
          </a:p>
        </p:txBody>
      </p:sp>
      <p:sp>
        <p:nvSpPr>
          <p:cNvPr id="3" name="Symbol zastępczy zawartości 2"/>
          <p:cNvSpPr>
            <a:spLocks noGrp="1"/>
          </p:cNvSpPr>
          <p:nvPr>
            <p:ph idx="1"/>
          </p:nvPr>
        </p:nvSpPr>
        <p:spPr>
          <a:xfrm>
            <a:off x="1053736" y="1537634"/>
            <a:ext cx="7633063" cy="5105213"/>
          </a:xfrm>
        </p:spPr>
        <p:txBody>
          <a:bodyPr/>
          <a:lstStyle/>
          <a:p>
            <a:r>
              <a:rPr lang="pl-PL" sz="2400" dirty="0">
                <a:latin typeface="Calibri" panose="020F0502020204030204" pitchFamily="34" charset="0"/>
                <a:cs typeface="Calibri" panose="020F0502020204030204" pitchFamily="34" charset="0"/>
              </a:rPr>
              <a:t>Podstawa prawna:</a:t>
            </a:r>
          </a:p>
          <a:p>
            <a:pPr marL="0" indent="0">
              <a:buNone/>
            </a:pPr>
            <a:r>
              <a:rPr lang="pl-PL" sz="2400" dirty="0">
                <a:latin typeface="Calibri" panose="020F0502020204030204" pitchFamily="34" charset="0"/>
                <a:cs typeface="Calibri" panose="020F0502020204030204" pitchFamily="34" charset="0"/>
              </a:rPr>
              <a:t>	</a:t>
            </a:r>
            <a:r>
              <a:rPr lang="pl-PL" sz="2400" i="1" dirty="0">
                <a:latin typeface="Calibri" panose="020F0502020204030204" pitchFamily="34" charset="0"/>
                <a:cs typeface="Calibri" panose="020F0502020204030204" pitchFamily="34" charset="0"/>
              </a:rPr>
              <a:t>Rozporządzenie Ministra Finansów z 7 stycznia 2022 </a:t>
            </a:r>
            <a:r>
              <a:rPr lang="pl-PL" sz="2400" i="1" dirty="0" smtClean="0">
                <a:latin typeface="Calibri" panose="020F0502020204030204" pitchFamily="34" charset="0"/>
                <a:cs typeface="Calibri" panose="020F0502020204030204" pitchFamily="34" charset="0"/>
              </a:rPr>
              <a:t>	r</a:t>
            </a:r>
            <a:r>
              <a:rPr lang="pl-PL" sz="2400" i="1" dirty="0">
                <a:latin typeface="Calibri" panose="020F0502020204030204" pitchFamily="34" charset="0"/>
                <a:cs typeface="Calibri" panose="020F0502020204030204" pitchFamily="34" charset="0"/>
              </a:rPr>
              <a:t>. w </a:t>
            </a:r>
            <a:r>
              <a:rPr lang="pl-PL" sz="2400" i="1" dirty="0" smtClean="0">
                <a:latin typeface="Calibri" panose="020F0502020204030204" pitchFamily="34" charset="0"/>
                <a:cs typeface="Calibri" panose="020F0502020204030204" pitchFamily="34" charset="0"/>
              </a:rPr>
              <a:t>sprawie przedłużenia </a:t>
            </a:r>
            <a:r>
              <a:rPr lang="pl-PL" sz="2400" i="1" dirty="0">
                <a:latin typeface="Calibri" panose="020F0502020204030204" pitchFamily="34" charset="0"/>
                <a:cs typeface="Calibri" panose="020F0502020204030204" pitchFamily="34" charset="0"/>
              </a:rPr>
              <a:t>terminów poboru i </a:t>
            </a:r>
            <a:r>
              <a:rPr lang="pl-PL" sz="2400" i="1" dirty="0" smtClean="0">
                <a:latin typeface="Calibri" panose="020F0502020204030204" pitchFamily="34" charset="0"/>
                <a:cs typeface="Calibri" panose="020F0502020204030204" pitchFamily="34" charset="0"/>
              </a:rPr>
              <a:t>	przekazania przez </a:t>
            </a:r>
            <a:r>
              <a:rPr lang="pl-PL" sz="2400" i="1" dirty="0">
                <a:latin typeface="Calibri" panose="020F0502020204030204" pitchFamily="34" charset="0"/>
                <a:cs typeface="Calibri" panose="020F0502020204030204" pitchFamily="34" charset="0"/>
              </a:rPr>
              <a:t>niektórych </a:t>
            </a:r>
            <a:r>
              <a:rPr lang="pl-PL" sz="2400" i="1" dirty="0" smtClean="0">
                <a:latin typeface="Calibri" panose="020F0502020204030204" pitchFamily="34" charset="0"/>
                <a:cs typeface="Calibri" panose="020F0502020204030204" pitchFamily="34" charset="0"/>
              </a:rPr>
              <a:t>płatników </a:t>
            </a:r>
            <a:r>
              <a:rPr lang="pl-PL" sz="2400" i="1" dirty="0">
                <a:latin typeface="Calibri" panose="020F0502020204030204" pitchFamily="34" charset="0"/>
                <a:cs typeface="Calibri" panose="020F0502020204030204" pitchFamily="34" charset="0"/>
              </a:rPr>
              <a:t>zaliczek na </a:t>
            </a:r>
            <a:r>
              <a:rPr lang="pl-PL" sz="2400" i="1" dirty="0" smtClean="0">
                <a:latin typeface="Calibri" panose="020F0502020204030204" pitchFamily="34" charset="0"/>
                <a:cs typeface="Calibri" panose="020F0502020204030204" pitchFamily="34" charset="0"/>
              </a:rPr>
              <a:t>	podatek dochodowy </a:t>
            </a:r>
            <a:r>
              <a:rPr lang="pl-PL" sz="2400" i="1" dirty="0">
                <a:latin typeface="Calibri" panose="020F0502020204030204" pitchFamily="34" charset="0"/>
                <a:cs typeface="Calibri" panose="020F0502020204030204" pitchFamily="34" charset="0"/>
              </a:rPr>
              <a:t>od osób </a:t>
            </a:r>
            <a:r>
              <a:rPr lang="pl-PL" sz="2400" i="1" dirty="0" smtClean="0">
                <a:latin typeface="Calibri" panose="020F0502020204030204" pitchFamily="34" charset="0"/>
                <a:cs typeface="Calibri" panose="020F0502020204030204" pitchFamily="34" charset="0"/>
              </a:rPr>
              <a:t>fizycznych</a:t>
            </a:r>
          </a:p>
          <a:p>
            <a:pPr marL="0" indent="0">
              <a:buNone/>
            </a:pPr>
            <a:r>
              <a:rPr lang="pl-PL" sz="2400" b="1" dirty="0" smtClean="0"/>
              <a:t>     	</a:t>
            </a:r>
            <a:r>
              <a:rPr lang="pl-PL" sz="2000" i="1" dirty="0" smtClean="0">
                <a:latin typeface="Calibri" panose="020F0502020204030204" pitchFamily="34" charset="0"/>
                <a:cs typeface="Calibri" panose="020F0502020204030204" pitchFamily="34" charset="0"/>
              </a:rPr>
              <a:t>Dz.U</a:t>
            </a:r>
            <a:r>
              <a:rPr lang="pl-PL" sz="2000" i="1" dirty="0">
                <a:latin typeface="Calibri" panose="020F0502020204030204" pitchFamily="34" charset="0"/>
                <a:cs typeface="Calibri" panose="020F0502020204030204" pitchFamily="34" charset="0"/>
              </a:rPr>
              <a:t>. 2022 poz. </a:t>
            </a:r>
            <a:r>
              <a:rPr lang="pl-PL" sz="2000" i="1" dirty="0" smtClean="0">
                <a:latin typeface="Calibri" panose="020F0502020204030204" pitchFamily="34" charset="0"/>
                <a:cs typeface="Calibri" panose="020F0502020204030204" pitchFamily="34" charset="0"/>
              </a:rPr>
              <a:t>28</a:t>
            </a:r>
            <a:endParaRPr lang="pl-PL" sz="2000" i="1" dirty="0">
              <a:latin typeface="Calibri" panose="020F0502020204030204" pitchFamily="34" charset="0"/>
              <a:cs typeface="Calibri" panose="020F0502020204030204" pitchFamily="34" charset="0"/>
            </a:endParaRPr>
          </a:p>
          <a:p>
            <a:r>
              <a:rPr lang="pl-PL" sz="2400" dirty="0">
                <a:latin typeface="Calibri" panose="020F0502020204030204" pitchFamily="34" charset="0"/>
                <a:cs typeface="Calibri" panose="020F0502020204030204" pitchFamily="34" charset="0"/>
              </a:rPr>
              <a:t>Obowiązuje:</a:t>
            </a:r>
          </a:p>
          <a:p>
            <a:pPr marL="0" indent="0">
              <a:buNone/>
            </a:pPr>
            <a:r>
              <a:rPr lang="pl-PL" sz="2400" dirty="0">
                <a:latin typeface="Calibri" panose="020F0502020204030204" pitchFamily="34" charset="0"/>
                <a:cs typeface="Calibri" panose="020F0502020204030204" pitchFamily="34" charset="0"/>
              </a:rPr>
              <a:t>	od 08 stycznia 2022r.</a:t>
            </a:r>
          </a:p>
          <a:p>
            <a:pPr marL="0" indent="0">
              <a:buNone/>
            </a:pPr>
            <a:endParaRPr lang="pl-PL" sz="1400" b="1"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18</a:t>
            </a:fld>
            <a:endParaRPr lang="pl-PL"/>
          </a:p>
        </p:txBody>
      </p:sp>
    </p:spTree>
    <p:extLst>
      <p:ext uri="{BB962C8B-B14F-4D97-AF65-F5344CB8AC3E}">
        <p14:creationId xmlns:p14="http://schemas.microsoft.com/office/powerpoint/2010/main" val="3900014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4000" dirty="0">
                <a:solidFill>
                  <a:srgbClr val="FF0000"/>
                </a:solidFill>
              </a:rPr>
              <a:t>Zakres rozporządzenia</a:t>
            </a:r>
            <a:endParaRPr lang="pl-PL" sz="4000" b="1" dirty="0">
              <a:solidFill>
                <a:srgbClr val="FF0000"/>
              </a:solidFill>
            </a:endParaRPr>
          </a:p>
        </p:txBody>
      </p:sp>
      <p:sp>
        <p:nvSpPr>
          <p:cNvPr id="3" name="Symbol zastępczy zawartości 2"/>
          <p:cNvSpPr>
            <a:spLocks noGrp="1"/>
          </p:cNvSpPr>
          <p:nvPr>
            <p:ph idx="1"/>
          </p:nvPr>
        </p:nvSpPr>
        <p:spPr>
          <a:xfrm>
            <a:off x="1132114" y="1600200"/>
            <a:ext cx="7554686" cy="4525963"/>
          </a:xfrm>
        </p:spPr>
        <p:txBody>
          <a:bodyPr/>
          <a:lstStyle/>
          <a:p>
            <a:r>
              <a:rPr lang="pl-PL" sz="2000" dirty="0">
                <a:latin typeface="Calibri" panose="020F0502020204030204" pitchFamily="34" charset="0"/>
                <a:cs typeface="Calibri" panose="020F0502020204030204" pitchFamily="34" charset="0"/>
              </a:rPr>
              <a:t>ma zastosowanie do przychodów uzyskanych od 1 stycznia 2022 r. do dnia 31 grudnia 2022 r. w wysokości do </a:t>
            </a:r>
            <a:r>
              <a:rPr lang="pl-PL" sz="2000" dirty="0" smtClean="0">
                <a:latin typeface="Calibri" panose="020F0502020204030204" pitchFamily="34" charset="0"/>
                <a:cs typeface="Calibri" panose="020F0502020204030204" pitchFamily="34" charset="0"/>
              </a:rPr>
              <a:t>12.800 </a:t>
            </a:r>
            <a:r>
              <a:rPr lang="pl-PL" sz="2000" dirty="0">
                <a:latin typeface="Calibri" panose="020F0502020204030204" pitchFamily="34" charset="0"/>
                <a:cs typeface="Calibri" panose="020F0502020204030204" pitchFamily="34" charset="0"/>
              </a:rPr>
              <a:t>zł </a:t>
            </a:r>
            <a:r>
              <a:rPr lang="pl-PL" sz="2000" dirty="0" smtClean="0">
                <a:latin typeface="Calibri" panose="020F0502020204030204" pitchFamily="34" charset="0"/>
                <a:cs typeface="Calibri" panose="020F0502020204030204" pitchFamily="34" charset="0"/>
              </a:rPr>
              <a:t> w </a:t>
            </a:r>
            <a:r>
              <a:rPr lang="pl-PL" sz="2000" dirty="0">
                <a:latin typeface="Calibri" panose="020F0502020204030204" pitchFamily="34" charset="0"/>
                <a:cs typeface="Calibri" panose="020F0502020204030204" pitchFamily="34" charset="0"/>
              </a:rPr>
              <a:t>miesiącu</a:t>
            </a:r>
          </a:p>
          <a:p>
            <a:r>
              <a:rPr lang="pl-PL" sz="2000" dirty="0">
                <a:latin typeface="Calibri" panose="020F0502020204030204" pitchFamily="34" charset="0"/>
                <a:cs typeface="Calibri" panose="020F0502020204030204" pitchFamily="34" charset="0"/>
              </a:rPr>
              <a:t>Przedłuża płatnikom terminy pobrania w ciągu roku zaliczki </a:t>
            </a:r>
            <a:r>
              <a:rPr lang="pl-PL" sz="2000" dirty="0" smtClean="0">
                <a:latin typeface="Calibri" panose="020F0502020204030204" pitchFamily="34" charset="0"/>
                <a:cs typeface="Calibri" panose="020F0502020204030204" pitchFamily="34" charset="0"/>
              </a:rPr>
              <a:t> na </a:t>
            </a:r>
            <a:r>
              <a:rPr lang="pl-PL" sz="2000" dirty="0">
                <a:latin typeface="Calibri" panose="020F0502020204030204" pitchFamily="34" charset="0"/>
                <a:cs typeface="Calibri" panose="020F0502020204030204" pitchFamily="34" charset="0"/>
              </a:rPr>
              <a:t>podatek dochodowy, ale tylko od nadwyżki w stosunku </a:t>
            </a:r>
            <a:r>
              <a:rPr lang="pl-PL" sz="2000" dirty="0" smtClean="0">
                <a:latin typeface="Calibri" panose="020F0502020204030204" pitchFamily="34" charset="0"/>
                <a:cs typeface="Calibri" panose="020F0502020204030204" pitchFamily="34" charset="0"/>
              </a:rPr>
              <a:t> do </a:t>
            </a:r>
            <a:r>
              <a:rPr lang="pl-PL" sz="2000" dirty="0">
                <a:latin typeface="Calibri" panose="020F0502020204030204" pitchFamily="34" charset="0"/>
                <a:cs typeface="Calibri" panose="020F0502020204030204" pitchFamily="34" charset="0"/>
              </a:rPr>
              <a:t>zaliczki z 2021r</a:t>
            </a:r>
          </a:p>
          <a:p>
            <a:r>
              <a:rPr lang="pl-PL" sz="2000" dirty="0">
                <a:latin typeface="Calibri" panose="020F0502020204030204" pitchFamily="34" charset="0"/>
                <a:cs typeface="Calibri" panose="020F0502020204030204" pitchFamily="34" charset="0"/>
              </a:rPr>
              <a:t>W przypadku gdy płatnik przed 7 stycznia 2022 r. </a:t>
            </a:r>
            <a:r>
              <a:rPr lang="pl-PL" sz="2000" dirty="0" smtClean="0">
                <a:latin typeface="Calibri" panose="020F0502020204030204" pitchFamily="34" charset="0"/>
                <a:cs typeface="Calibri" panose="020F0502020204030204" pitchFamily="34" charset="0"/>
              </a:rPr>
              <a:t>naliczył i pobrał </a:t>
            </a:r>
            <a:r>
              <a:rPr lang="pl-PL" sz="2000" dirty="0">
                <a:latin typeface="Calibri" panose="020F0502020204030204" pitchFamily="34" charset="0"/>
                <a:cs typeface="Calibri" panose="020F0502020204030204" pitchFamily="34" charset="0"/>
              </a:rPr>
              <a:t>zaliczkę wg zasad wprowadzonych przepisami Polskiego Ładu ale nie przekazał jej jeszcze na rachunek urzędu skarbowego, a zaliczka ta jest wyższa niż obliczona wg starych zasad, płatnik ten niezwłocznie zwraca tę nadwyżkę podatnikowi</a:t>
            </a:r>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19</a:t>
            </a:fld>
            <a:endParaRPr lang="pl-PL"/>
          </a:p>
        </p:txBody>
      </p:sp>
    </p:spTree>
    <p:extLst>
      <p:ext uri="{BB962C8B-B14F-4D97-AF65-F5344CB8AC3E}">
        <p14:creationId xmlns:p14="http://schemas.microsoft.com/office/powerpoint/2010/main" val="1360918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2800" b="1" dirty="0" smtClean="0">
                <a:solidFill>
                  <a:srgbClr val="FF0000"/>
                </a:solidFill>
              </a:rPr>
              <a:t>AGENDA</a:t>
            </a:r>
            <a:endParaRPr lang="pl-PL" sz="2800" b="1" dirty="0">
              <a:solidFill>
                <a:srgbClr val="FF0000"/>
              </a:solidFill>
            </a:endParaRPr>
          </a:p>
        </p:txBody>
      </p:sp>
      <p:sp>
        <p:nvSpPr>
          <p:cNvPr id="3" name="Symbol zastępczy zawartości 2"/>
          <p:cNvSpPr>
            <a:spLocks noGrp="1"/>
          </p:cNvSpPr>
          <p:nvPr>
            <p:ph idx="1"/>
          </p:nvPr>
        </p:nvSpPr>
        <p:spPr>
          <a:xfrm>
            <a:off x="1053736" y="1537634"/>
            <a:ext cx="7633063" cy="5105213"/>
          </a:xfrm>
        </p:spPr>
        <p:txBody>
          <a:bodyPr/>
          <a:lstStyle/>
          <a:p>
            <a:pPr marL="0" indent="0">
              <a:buNone/>
            </a:pPr>
            <a:endParaRPr lang="pl-PL" sz="1400" b="1" dirty="0" smtClean="0"/>
          </a:p>
          <a:p>
            <a:pPr marL="457200" indent="-457200">
              <a:buFont typeface="+mj-lt"/>
              <a:buAutoNum type="arabicPeriod"/>
            </a:pPr>
            <a:r>
              <a:rPr lang="pl-PL" altLang="pl-PL" sz="2400" dirty="0" smtClean="0">
                <a:latin typeface="Calibri" panose="020F0502020204030204" pitchFamily="34" charset="0"/>
                <a:cs typeface="Calibri" panose="020F0502020204030204" pitchFamily="34" charset="0"/>
              </a:rPr>
              <a:t>Szczególny </a:t>
            </a:r>
            <a:r>
              <a:rPr lang="pl-PL" altLang="pl-PL" sz="2400" dirty="0">
                <a:latin typeface="Calibri" panose="020F0502020204030204" pitchFamily="34" charset="0"/>
                <a:cs typeface="Calibri" panose="020F0502020204030204" pitchFamily="34" charset="0"/>
              </a:rPr>
              <a:t>mechanizm </a:t>
            </a:r>
            <a:r>
              <a:rPr lang="pl-PL" altLang="pl-PL" sz="2400" dirty="0" smtClean="0">
                <a:latin typeface="Calibri" panose="020F0502020204030204" pitchFamily="34" charset="0"/>
                <a:cs typeface="Calibri" panose="020F0502020204030204" pitchFamily="34" charset="0"/>
              </a:rPr>
              <a:t>pobierania </a:t>
            </a:r>
            <a:r>
              <a:rPr lang="pl-PL" altLang="pl-PL" sz="2400" dirty="0">
                <a:latin typeface="Calibri" panose="020F0502020204030204" pitchFamily="34" charset="0"/>
                <a:cs typeface="Calibri" panose="020F0502020204030204" pitchFamily="34" charset="0"/>
              </a:rPr>
              <a:t>zaliczek na podatek </a:t>
            </a:r>
            <a:r>
              <a:rPr lang="pl-PL" altLang="pl-PL" sz="2400" dirty="0" smtClean="0">
                <a:latin typeface="Calibri" panose="020F0502020204030204" pitchFamily="34" charset="0"/>
                <a:cs typeface="Calibri" panose="020F0502020204030204" pitchFamily="34" charset="0"/>
              </a:rPr>
              <a:t>dochodowy</a:t>
            </a:r>
          </a:p>
          <a:p>
            <a:pPr marL="457200" indent="-457200">
              <a:buAutoNum type="arabicPeriod"/>
            </a:pPr>
            <a:r>
              <a:rPr lang="pl-PL" altLang="pl-PL" sz="2400" dirty="0" smtClean="0">
                <a:latin typeface="Calibri" panose="020F0502020204030204" pitchFamily="34" charset="0"/>
                <a:cs typeface="Calibri" panose="020F0502020204030204" pitchFamily="34" charset="0"/>
              </a:rPr>
              <a:t>Oświadczenie PIT-2</a:t>
            </a:r>
          </a:p>
          <a:p>
            <a:pPr marL="457200" indent="-457200">
              <a:buAutoNum type="arabicPeriod"/>
            </a:pPr>
            <a:r>
              <a:rPr lang="pl-PL" sz="2400" dirty="0" smtClean="0">
                <a:latin typeface="Calibri" panose="020F0502020204030204" pitchFamily="34" charset="0"/>
                <a:ea typeface="+mj-ea"/>
                <a:cs typeface="Calibri" panose="020F0502020204030204" pitchFamily="34" charset="0"/>
              </a:rPr>
              <a:t>Przeciwdziałanie </a:t>
            </a:r>
            <a:r>
              <a:rPr lang="pl-PL" sz="2400" dirty="0">
                <a:latin typeface="Calibri" panose="020F0502020204030204" pitchFamily="34" charset="0"/>
                <a:ea typeface="+mj-ea"/>
                <a:cs typeface="Calibri" panose="020F0502020204030204" pitchFamily="34" charset="0"/>
              </a:rPr>
              <a:t>nielegalnemu zatrudnieniu </a:t>
            </a:r>
            <a:br>
              <a:rPr lang="pl-PL" sz="2400" dirty="0">
                <a:latin typeface="Calibri" panose="020F0502020204030204" pitchFamily="34" charset="0"/>
                <a:ea typeface="+mj-ea"/>
                <a:cs typeface="Calibri" panose="020F0502020204030204" pitchFamily="34" charset="0"/>
              </a:rPr>
            </a:br>
            <a:r>
              <a:rPr lang="pl-PL" sz="2400" dirty="0">
                <a:latin typeface="Calibri" panose="020F0502020204030204" pitchFamily="34" charset="0"/>
                <a:ea typeface="+mj-ea"/>
                <a:cs typeface="Calibri" panose="020F0502020204030204" pitchFamily="34" charset="0"/>
              </a:rPr>
              <a:t>oraz płaceniu pod </a:t>
            </a:r>
            <a:r>
              <a:rPr lang="pl-PL" sz="2400" dirty="0" smtClean="0">
                <a:latin typeface="Calibri" panose="020F0502020204030204" pitchFamily="34" charset="0"/>
                <a:ea typeface="+mj-ea"/>
                <a:cs typeface="Calibri" panose="020F0502020204030204" pitchFamily="34" charset="0"/>
              </a:rPr>
              <a:t>stołem</a:t>
            </a:r>
          </a:p>
          <a:p>
            <a:pPr marL="457200" lvl="0" indent="-457200">
              <a:spcBef>
                <a:spcPts val="1200"/>
              </a:spcBef>
              <a:buFont typeface="+mj-lt"/>
              <a:buAutoNum type="arabicPeriod"/>
            </a:pPr>
            <a:r>
              <a:rPr lang="pl-PL" sz="2400" dirty="0" smtClean="0">
                <a:solidFill>
                  <a:srgbClr val="000000"/>
                </a:solidFill>
                <a:latin typeface="Calibri" panose="020F0502020204030204" pitchFamily="34" charset="0"/>
                <a:cs typeface="Calibri" panose="020F0502020204030204" pitchFamily="34" charset="0"/>
              </a:rPr>
              <a:t>Ulga </a:t>
            </a:r>
            <a:r>
              <a:rPr lang="pl-PL" sz="2400" dirty="0">
                <a:solidFill>
                  <a:srgbClr val="000000"/>
                </a:solidFill>
                <a:latin typeface="Calibri" panose="020F0502020204030204" pitchFamily="34" charset="0"/>
                <a:cs typeface="Calibri" panose="020F0502020204030204" pitchFamily="34" charset="0"/>
              </a:rPr>
              <a:t>dla klasy </a:t>
            </a:r>
            <a:r>
              <a:rPr lang="pl-PL" sz="2400" dirty="0" smtClean="0">
                <a:solidFill>
                  <a:srgbClr val="000000"/>
                </a:solidFill>
                <a:latin typeface="Calibri" panose="020F0502020204030204" pitchFamily="34" charset="0"/>
                <a:cs typeface="Calibri" panose="020F0502020204030204" pitchFamily="34" charset="0"/>
              </a:rPr>
              <a:t>średniej</a:t>
            </a:r>
            <a:endParaRPr lang="pl-PL" sz="2400" dirty="0">
              <a:solidFill>
                <a:srgbClr val="000000"/>
              </a:solidFill>
              <a:latin typeface="Calibri" panose="020F0502020204030204" pitchFamily="34" charset="0"/>
              <a:cs typeface="Calibri" panose="020F0502020204030204" pitchFamily="34" charset="0"/>
            </a:endParaRPr>
          </a:p>
          <a:p>
            <a:pPr marL="457200" lvl="0" indent="-457200">
              <a:spcBef>
                <a:spcPts val="1200"/>
              </a:spcBef>
              <a:buFont typeface="+mj-lt"/>
              <a:buAutoNum type="arabicPeriod"/>
            </a:pPr>
            <a:r>
              <a:rPr lang="pl-PL" sz="2400" dirty="0" smtClean="0">
                <a:solidFill>
                  <a:srgbClr val="000000"/>
                </a:solidFill>
                <a:latin typeface="Calibri" panose="020F0502020204030204" pitchFamily="34" charset="0"/>
                <a:cs typeface="Calibri" panose="020F0502020204030204" pitchFamily="34" charset="0"/>
              </a:rPr>
              <a:t>Ulga </a:t>
            </a:r>
            <a:r>
              <a:rPr lang="pl-PL" sz="2400" dirty="0">
                <a:solidFill>
                  <a:srgbClr val="000000"/>
                </a:solidFill>
                <a:latin typeface="Calibri" panose="020F0502020204030204" pitchFamily="34" charset="0"/>
                <a:cs typeface="Calibri" panose="020F0502020204030204" pitchFamily="34" charset="0"/>
              </a:rPr>
              <a:t>(PIT-0) dla pracujących </a:t>
            </a:r>
            <a:r>
              <a:rPr lang="pl-PL" sz="2400" dirty="0" smtClean="0">
                <a:solidFill>
                  <a:srgbClr val="000000"/>
                </a:solidFill>
                <a:latin typeface="Calibri" panose="020F0502020204030204" pitchFamily="34" charset="0"/>
                <a:cs typeface="Calibri" panose="020F0502020204030204" pitchFamily="34" charset="0"/>
              </a:rPr>
              <a:t>seniorów</a:t>
            </a:r>
          </a:p>
          <a:p>
            <a:pPr marL="457200" lvl="0" indent="-457200">
              <a:spcBef>
                <a:spcPts val="1200"/>
              </a:spcBef>
              <a:buFont typeface="+mj-lt"/>
              <a:buAutoNum type="arabicPeriod"/>
            </a:pPr>
            <a:r>
              <a:rPr lang="pl-PL" sz="2400" dirty="0">
                <a:solidFill>
                  <a:srgbClr val="000000"/>
                </a:solidFill>
                <a:latin typeface="Calibri" panose="020F0502020204030204" pitchFamily="34" charset="0"/>
                <a:cs typeface="Calibri" panose="020F0502020204030204" pitchFamily="34" charset="0"/>
              </a:rPr>
              <a:t>Ulga (PIT-0) dla rodzin 4</a:t>
            </a:r>
            <a:r>
              <a:rPr lang="pl-PL" sz="2400" dirty="0" smtClean="0">
                <a:solidFill>
                  <a:srgbClr val="000000"/>
                </a:solidFill>
                <a:latin typeface="Calibri" panose="020F0502020204030204" pitchFamily="34" charset="0"/>
                <a:cs typeface="Calibri" panose="020F0502020204030204" pitchFamily="34" charset="0"/>
              </a:rPr>
              <a:t>+</a:t>
            </a:r>
          </a:p>
          <a:p>
            <a:pPr marL="457200" indent="-457200">
              <a:buFont typeface="+mj-lt"/>
              <a:buAutoNum type="arabicPeriod"/>
            </a:pPr>
            <a:r>
              <a:rPr lang="pl-PL" sz="2400" dirty="0" smtClean="0">
                <a:latin typeface="Calibri" panose="020F0502020204030204" pitchFamily="34" charset="0"/>
                <a:ea typeface="+mj-ea"/>
                <a:cs typeface="Calibri" panose="020F0502020204030204" pitchFamily="34" charset="0"/>
              </a:rPr>
              <a:t>Ulga rehabilitacyjna</a:t>
            </a:r>
          </a:p>
          <a:p>
            <a:pPr marL="457200" indent="-457200">
              <a:buFont typeface="+mj-lt"/>
              <a:buAutoNum type="arabicPeriod"/>
            </a:pPr>
            <a:r>
              <a:rPr lang="pl-PL" sz="2400" dirty="0" smtClean="0">
                <a:latin typeface="Calibri" panose="020F0502020204030204" pitchFamily="34" charset="0"/>
                <a:ea typeface="+mj-ea"/>
                <a:cs typeface="Calibri" panose="020F0502020204030204" pitchFamily="34" charset="0"/>
              </a:rPr>
              <a:t>Nowe zasady rozliczania małżonków</a:t>
            </a:r>
          </a:p>
          <a:p>
            <a:pPr marL="457200" indent="-457200">
              <a:buAutoNum type="arabicParenR"/>
            </a:pPr>
            <a:endParaRPr lang="pl-PL" altLang="pl-PL" sz="2400" dirty="0" smtClean="0">
              <a:latin typeface="Calibri" panose="020F0502020204030204" pitchFamily="34" charset="0"/>
              <a:cs typeface="Calibri" panose="020F0502020204030204" pitchFamily="34" charset="0"/>
            </a:endParaRPr>
          </a:p>
          <a:p>
            <a:pPr marL="0" indent="0">
              <a:buNone/>
            </a:pPr>
            <a:endParaRPr lang="pl-PL" sz="1400" b="1" dirty="0">
              <a:latin typeface="Calibri" panose="020F0502020204030204" pitchFamily="34" charset="0"/>
            </a:endParaRPr>
          </a:p>
        </p:txBody>
      </p:sp>
      <p:sp>
        <p:nvSpPr>
          <p:cNvPr id="4" name="Symbol zastępczy numeru slajd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00632D-E699-428D-AE86-A366DBC20B8F}" type="slidenum">
              <a:rPr kumimoji="0" lang="pl-PL"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252998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4000" dirty="0">
                <a:solidFill>
                  <a:srgbClr val="FF0000"/>
                </a:solidFill>
              </a:rPr>
              <a:t>Kiedy stosujemy mechanizm?</a:t>
            </a:r>
            <a:endParaRPr lang="pl-PL" sz="4000" b="1" dirty="0">
              <a:solidFill>
                <a:srgbClr val="FF0000"/>
              </a:solidFill>
            </a:endParaRPr>
          </a:p>
        </p:txBody>
      </p:sp>
      <p:sp>
        <p:nvSpPr>
          <p:cNvPr id="3" name="Symbol zastępczy zawartości 2"/>
          <p:cNvSpPr>
            <a:spLocks noGrp="1"/>
          </p:cNvSpPr>
          <p:nvPr>
            <p:ph idx="1"/>
          </p:nvPr>
        </p:nvSpPr>
        <p:spPr>
          <a:xfrm>
            <a:off x="1175656" y="1600200"/>
            <a:ext cx="7511143" cy="4525963"/>
          </a:xfrm>
        </p:spPr>
        <p:txBody>
          <a:bodyPr/>
          <a:lstStyle/>
          <a:p>
            <a:r>
              <a:rPr lang="pl-PL" sz="2400" dirty="0">
                <a:latin typeface="Calibri" panose="020F0502020204030204" pitchFamily="34" charset="0"/>
                <a:cs typeface="Calibri" panose="020F0502020204030204" pitchFamily="34" charset="0"/>
              </a:rPr>
              <a:t>Przesunięcie terminów dotyczy pracy na etacie, umowy zlecenia, emerytury i renty,</a:t>
            </a:r>
          </a:p>
          <a:p>
            <a:r>
              <a:rPr lang="pl-PL" sz="2400" dirty="0">
                <a:latin typeface="Calibri" panose="020F0502020204030204" pitchFamily="34" charset="0"/>
                <a:cs typeface="Calibri" panose="020F0502020204030204" pitchFamily="34" charset="0"/>
              </a:rPr>
              <a:t>Dotyczy miesięcy, w których przychody w całym miesiącu wyniosły maksymalnie 12 800 złotych (odrębnie dla każdego tytułu)</a:t>
            </a:r>
          </a:p>
          <a:p>
            <a:r>
              <a:rPr lang="pl-PL" sz="2400" dirty="0">
                <a:latin typeface="Calibri" panose="020F0502020204030204" pitchFamily="34" charset="0"/>
                <a:cs typeface="Calibri" panose="020F0502020204030204" pitchFamily="34" charset="0"/>
              </a:rPr>
              <a:t>Stosuje płatnik, który nie pomniejsza wynagrodzenia o kwotę zmniejszającą podatek (brak PIT-2)</a:t>
            </a:r>
          </a:p>
          <a:p>
            <a:r>
              <a:rPr lang="pl-PL" sz="2400" dirty="0">
                <a:latin typeface="Calibri" panose="020F0502020204030204" pitchFamily="34" charset="0"/>
                <a:cs typeface="Calibri" panose="020F0502020204030204" pitchFamily="34" charset="0"/>
              </a:rPr>
              <a:t>Nie stosuje się gdy uprawniony podatnik złoży wniosek o niestosowanie mechanizmu</a:t>
            </a:r>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20</a:t>
            </a:fld>
            <a:endParaRPr lang="pl-PL"/>
          </a:p>
        </p:txBody>
      </p:sp>
    </p:spTree>
    <p:extLst>
      <p:ext uri="{BB962C8B-B14F-4D97-AF65-F5344CB8AC3E}">
        <p14:creationId xmlns:p14="http://schemas.microsoft.com/office/powerpoint/2010/main" val="2571811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4000" dirty="0">
                <a:solidFill>
                  <a:srgbClr val="FF0000"/>
                </a:solidFill>
              </a:rPr>
              <a:t>Rezygnacja z mechanizmu</a:t>
            </a:r>
            <a:endParaRPr lang="pl-PL" sz="4000" b="1" dirty="0">
              <a:solidFill>
                <a:srgbClr val="FF0000"/>
              </a:solidFill>
            </a:endParaRPr>
          </a:p>
        </p:txBody>
      </p:sp>
      <p:sp>
        <p:nvSpPr>
          <p:cNvPr id="3" name="Symbol zastępczy zawartości 2"/>
          <p:cNvSpPr>
            <a:spLocks noGrp="1"/>
          </p:cNvSpPr>
          <p:nvPr>
            <p:ph idx="1"/>
          </p:nvPr>
        </p:nvSpPr>
        <p:spPr>
          <a:xfrm>
            <a:off x="1114696" y="1600200"/>
            <a:ext cx="7572103" cy="4525963"/>
          </a:xfrm>
        </p:spPr>
        <p:txBody>
          <a:bodyPr/>
          <a:lstStyle/>
          <a:p>
            <a:r>
              <a:rPr lang="pl-PL" sz="2000" dirty="0">
                <a:latin typeface="Calibri" panose="020F0502020204030204" pitchFamily="34" charset="0"/>
                <a:cs typeface="Calibri" panose="020F0502020204030204" pitchFamily="34" charset="0"/>
              </a:rPr>
              <a:t>Podatnik może złożyć wniosek o niestosowanie mechanizmu, gdy zaliczka naliczona od jego wynagrodzenia nie jest pomniejszana o 1/12 kwoty zmniejszającej podatek np. jeśli:</a:t>
            </a:r>
          </a:p>
          <a:p>
            <a:r>
              <a:rPr lang="pl-PL" sz="2000" dirty="0">
                <a:latin typeface="Calibri" panose="020F0502020204030204" pitchFamily="34" charset="0"/>
                <a:cs typeface="Calibri" panose="020F0502020204030204" pitchFamily="34" charset="0"/>
              </a:rPr>
              <a:t>Zatrudniony jest na dwóch etatach w różnych firmach (wniosek można złożyć do tej firmy, która nie uwzględnia kwoty wolnej w zaliczkach)</a:t>
            </a:r>
          </a:p>
          <a:p>
            <a:r>
              <a:rPr lang="pl-PL" sz="2000" dirty="0">
                <a:latin typeface="Calibri" panose="020F0502020204030204" pitchFamily="34" charset="0"/>
                <a:cs typeface="Calibri" panose="020F0502020204030204" pitchFamily="34" charset="0"/>
              </a:rPr>
              <a:t>Zatrudniony jest na etacie i jednocześnie prowadzi działalność gospodarczą (rozliczaną według skali) lub rozlicza najem prywatny</a:t>
            </a:r>
          </a:p>
          <a:p>
            <a:r>
              <a:rPr lang="pl-PL" sz="2000" dirty="0">
                <a:latin typeface="Calibri" panose="020F0502020204030204" pitchFamily="34" charset="0"/>
                <a:cs typeface="Calibri" panose="020F0502020204030204" pitchFamily="34" charset="0"/>
              </a:rPr>
              <a:t>Zatrudniony jest emerytem lub rencistą i pobiera świadczenia z organu rentowego (wniosek można złożyć w firmie)</a:t>
            </a:r>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21</a:t>
            </a:fld>
            <a:endParaRPr lang="pl-PL"/>
          </a:p>
        </p:txBody>
      </p:sp>
    </p:spTree>
    <p:extLst>
      <p:ext uri="{BB962C8B-B14F-4D97-AF65-F5344CB8AC3E}">
        <p14:creationId xmlns:p14="http://schemas.microsoft.com/office/powerpoint/2010/main" val="1067108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3200" dirty="0">
                <a:solidFill>
                  <a:srgbClr val="FF0000"/>
                </a:solidFill>
              </a:rPr>
              <a:t>Jak liczyć zaliczki?</a:t>
            </a:r>
            <a:endParaRPr lang="pl-PL" sz="3200" b="1" dirty="0">
              <a:solidFill>
                <a:srgbClr val="FF0000"/>
              </a:solidFill>
            </a:endParaRPr>
          </a:p>
        </p:txBody>
      </p:sp>
      <p:sp>
        <p:nvSpPr>
          <p:cNvPr id="3" name="Symbol zastępczy zawartości 2"/>
          <p:cNvSpPr>
            <a:spLocks noGrp="1"/>
          </p:cNvSpPr>
          <p:nvPr>
            <p:ph idx="1"/>
          </p:nvPr>
        </p:nvSpPr>
        <p:spPr>
          <a:xfrm>
            <a:off x="1193073" y="1333500"/>
            <a:ext cx="7493725" cy="5257800"/>
          </a:xfrm>
        </p:spPr>
        <p:txBody>
          <a:bodyPr/>
          <a:lstStyle/>
          <a:p>
            <a:r>
              <a:rPr lang="pl-PL" sz="2400" dirty="0">
                <a:solidFill>
                  <a:srgbClr val="FF0000"/>
                </a:solidFill>
                <a:latin typeface="Calibri" panose="020F0502020204030204" pitchFamily="34" charset="0"/>
                <a:cs typeface="Calibri" panose="020F0502020204030204" pitchFamily="34" charset="0"/>
              </a:rPr>
              <a:t>Zaliczka wg Polskiego Ładu</a:t>
            </a:r>
            <a:r>
              <a:rPr lang="pl-PL" sz="2400" dirty="0">
                <a:latin typeface="Calibri" panose="020F0502020204030204" pitchFamily="34" charset="0"/>
                <a:cs typeface="Calibri" panose="020F0502020204030204" pitchFamily="34" charset="0"/>
              </a:rPr>
              <a:t>:</a:t>
            </a:r>
          </a:p>
          <a:p>
            <a:pPr lvl="1">
              <a:buFont typeface="Arial" panose="020B0604020202020204" pitchFamily="34" charset="0"/>
              <a:buChar char="•"/>
            </a:pPr>
            <a:r>
              <a:rPr lang="pl-PL" sz="2400" dirty="0">
                <a:latin typeface="Calibri" panose="020F0502020204030204" pitchFamily="34" charset="0"/>
                <a:cs typeface="Calibri" panose="020F0502020204030204" pitchFamily="34" charset="0"/>
              </a:rPr>
              <a:t>PRZYCHÓD - K.U.P – SKŁADKI SPOŁECZNE (ZUS) –ULGA DLA KLASY ŚREDNIEJ = PODSTAWA OPODATKOWANIA</a:t>
            </a:r>
          </a:p>
          <a:p>
            <a:pPr lvl="1">
              <a:buFont typeface="Arial" panose="020B0604020202020204" pitchFamily="34" charset="0"/>
              <a:buChar char="•"/>
            </a:pPr>
            <a:r>
              <a:rPr lang="pl-PL" sz="2400" dirty="0">
                <a:latin typeface="Calibri" panose="020F0502020204030204" pitchFamily="34" charset="0"/>
                <a:cs typeface="Calibri" panose="020F0502020204030204" pitchFamily="34" charset="0"/>
              </a:rPr>
              <a:t>PODSTAWA OPODATKOWANIA X 17% - 1/12 KWOTY ZMNIEJSZAJĄCEJ PODATEK = </a:t>
            </a:r>
            <a:r>
              <a:rPr lang="pl-PL" sz="2400" dirty="0">
                <a:solidFill>
                  <a:srgbClr val="FF0000"/>
                </a:solidFill>
                <a:latin typeface="Calibri" panose="020F0502020204030204" pitchFamily="34" charset="0"/>
                <a:cs typeface="Calibri" panose="020F0502020204030204" pitchFamily="34" charset="0"/>
              </a:rPr>
              <a:t>ZALICZKA NA PODATEK</a:t>
            </a:r>
          </a:p>
          <a:p>
            <a:r>
              <a:rPr lang="pl-PL" sz="2400" dirty="0">
                <a:solidFill>
                  <a:srgbClr val="FF0000"/>
                </a:solidFill>
                <a:latin typeface="Calibri" panose="020F0502020204030204" pitchFamily="34" charset="0"/>
                <a:cs typeface="Calibri" panose="020F0502020204030204" pitchFamily="34" charset="0"/>
              </a:rPr>
              <a:t>Zasady z 2021r.</a:t>
            </a:r>
          </a:p>
          <a:p>
            <a:pPr marL="0" indent="0">
              <a:buNone/>
            </a:pPr>
            <a:r>
              <a:rPr lang="pl-PL" sz="2400" dirty="0">
                <a:latin typeface="Calibri" panose="020F0502020204030204" pitchFamily="34" charset="0"/>
                <a:cs typeface="Calibri" panose="020F0502020204030204" pitchFamily="34" charset="0"/>
              </a:rPr>
              <a:t>	PRZYCHÓD – K.U.P – SKŁADKI SPOŁECZNE (ZUS) = </a:t>
            </a:r>
            <a:r>
              <a:rPr lang="pl-PL" sz="2400" dirty="0" smtClean="0">
                <a:latin typeface="Calibri" panose="020F0502020204030204" pitchFamily="34" charset="0"/>
                <a:cs typeface="Calibri" panose="020F0502020204030204" pitchFamily="34" charset="0"/>
              </a:rPr>
              <a:t> 	PODSTAWA OPODATKOWANIA</a:t>
            </a:r>
            <a:endParaRPr lang="pl-PL" sz="2400" dirty="0">
              <a:latin typeface="Calibri" panose="020F0502020204030204" pitchFamily="34" charset="0"/>
              <a:cs typeface="Calibri" panose="020F0502020204030204" pitchFamily="34" charset="0"/>
            </a:endParaRPr>
          </a:p>
          <a:p>
            <a:pPr marL="0" indent="0">
              <a:buNone/>
            </a:pPr>
            <a:r>
              <a:rPr lang="pl-PL" sz="2400" dirty="0">
                <a:latin typeface="Calibri" panose="020F0502020204030204" pitchFamily="34" charset="0"/>
                <a:cs typeface="Calibri" panose="020F0502020204030204" pitchFamily="34" charset="0"/>
              </a:rPr>
              <a:t>	PODSTAWA OPODATKOWANIA X 17% - 1/12 KWOTY </a:t>
            </a:r>
            <a:r>
              <a:rPr lang="pl-PL" sz="2400" dirty="0" smtClean="0">
                <a:latin typeface="Calibri" panose="020F0502020204030204" pitchFamily="34" charset="0"/>
                <a:cs typeface="Calibri" panose="020F0502020204030204" pitchFamily="34" charset="0"/>
              </a:rPr>
              <a:t>	ZMIEJSZAJĄCEJ PODATEK </a:t>
            </a:r>
            <a:r>
              <a:rPr lang="pl-PL" sz="2400" dirty="0">
                <a:latin typeface="Calibri" panose="020F0502020204030204" pitchFamily="34" charset="0"/>
                <a:cs typeface="Calibri" panose="020F0502020204030204" pitchFamily="34" charset="0"/>
              </a:rPr>
              <a:t>– SKŁADKA ZDROTNA = </a:t>
            </a:r>
            <a:r>
              <a:rPr lang="pl-PL" sz="2400" dirty="0" smtClean="0">
                <a:latin typeface="Calibri" panose="020F0502020204030204" pitchFamily="34" charset="0"/>
                <a:cs typeface="Calibri" panose="020F0502020204030204" pitchFamily="34" charset="0"/>
              </a:rPr>
              <a:t>	</a:t>
            </a:r>
            <a:r>
              <a:rPr lang="pl-PL" sz="2400" dirty="0" smtClean="0">
                <a:solidFill>
                  <a:srgbClr val="FF0000"/>
                </a:solidFill>
                <a:latin typeface="Calibri" panose="020F0502020204030204" pitchFamily="34" charset="0"/>
                <a:cs typeface="Calibri" panose="020F0502020204030204" pitchFamily="34" charset="0"/>
              </a:rPr>
              <a:t>ZALICZKA </a:t>
            </a:r>
            <a:r>
              <a:rPr lang="pl-PL" sz="2400" dirty="0">
                <a:solidFill>
                  <a:srgbClr val="FF0000"/>
                </a:solidFill>
                <a:latin typeface="Calibri" panose="020F0502020204030204" pitchFamily="34" charset="0"/>
                <a:cs typeface="Calibri" panose="020F0502020204030204" pitchFamily="34" charset="0"/>
              </a:rPr>
              <a:t>NA PODATEK</a:t>
            </a:r>
          </a:p>
          <a:p>
            <a:pPr marL="0" lv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22</a:t>
            </a:fld>
            <a:endParaRPr lang="pl-PL"/>
          </a:p>
        </p:txBody>
      </p:sp>
    </p:spTree>
    <p:extLst>
      <p:ext uri="{BB962C8B-B14F-4D97-AF65-F5344CB8AC3E}">
        <p14:creationId xmlns:p14="http://schemas.microsoft.com/office/powerpoint/2010/main" val="2004373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3200" dirty="0">
                <a:solidFill>
                  <a:srgbClr val="FF0000"/>
                </a:solidFill>
              </a:rPr>
              <a:t>Jak działa mechanizm?</a:t>
            </a:r>
            <a:endParaRPr lang="pl-PL" sz="3200" b="1" dirty="0">
              <a:solidFill>
                <a:srgbClr val="FF0000"/>
              </a:solidFill>
            </a:endParaRPr>
          </a:p>
        </p:txBody>
      </p:sp>
      <p:sp>
        <p:nvSpPr>
          <p:cNvPr id="3" name="Symbol zastępczy zawartości 2"/>
          <p:cNvSpPr>
            <a:spLocks noGrp="1"/>
          </p:cNvSpPr>
          <p:nvPr>
            <p:ph idx="1"/>
          </p:nvPr>
        </p:nvSpPr>
        <p:spPr>
          <a:xfrm>
            <a:off x="1097280" y="1600200"/>
            <a:ext cx="7589520" cy="5029200"/>
          </a:xfrm>
        </p:spPr>
        <p:txBody>
          <a:bodyPr/>
          <a:lstStyle/>
          <a:p>
            <a:r>
              <a:rPr lang="pl-PL" sz="2000" dirty="0">
                <a:latin typeface="Calibri" panose="020F0502020204030204" pitchFamily="34" charset="0"/>
                <a:cs typeface="Calibri" panose="020F0502020204030204" pitchFamily="34" charset="0"/>
              </a:rPr>
              <a:t>Płatnik oblicza zaliczkę dwukrotnie, wg starych i nowych zasad</a:t>
            </a:r>
          </a:p>
          <a:p>
            <a:r>
              <a:rPr lang="pl-PL" sz="2000" dirty="0">
                <a:latin typeface="Calibri" panose="020F0502020204030204" pitchFamily="34" charset="0"/>
                <a:cs typeface="Calibri" panose="020F0502020204030204" pitchFamily="34" charset="0"/>
              </a:rPr>
              <a:t>Porównuje zaliczki, ustala, która jest w niższej wysokości: jeśli zaliczka na starych zasadach jest wyższa niż ta obliczona wg Polskiego Ładu nie stosuje mechanizmu, jeśli jest niższa pobiera zaliczkę wg starych zasad a podatnikowi wypłaca wyższe wynagrodzenie (pozostaje do rozliczenia </a:t>
            </a:r>
            <a:r>
              <a:rPr lang="pl-PL" sz="2000" dirty="0" smtClean="0">
                <a:latin typeface="Calibri" panose="020F0502020204030204" pitchFamily="34" charset="0"/>
                <a:cs typeface="Calibri" panose="020F0502020204030204" pitchFamily="34" charset="0"/>
              </a:rPr>
              <a:t>nadwyżka)</a:t>
            </a:r>
            <a:endParaRPr lang="pl-PL" sz="2000" dirty="0">
              <a:latin typeface="Calibri" panose="020F0502020204030204" pitchFamily="34" charset="0"/>
              <a:cs typeface="Calibri" panose="020F0502020204030204" pitchFamily="34" charset="0"/>
            </a:endParaRPr>
          </a:p>
          <a:p>
            <a:r>
              <a:rPr lang="pl-PL" sz="2000" dirty="0" smtClean="0">
                <a:latin typeface="Calibri" panose="020F0502020204030204" pitchFamily="34" charset="0"/>
                <a:cs typeface="Calibri" panose="020F0502020204030204" pitchFamily="34" charset="0"/>
              </a:rPr>
              <a:t>Nadwyżkę</a:t>
            </a:r>
            <a:r>
              <a:rPr lang="pl-PL" sz="2000" dirty="0" smtClean="0">
                <a:latin typeface="Calibri" panose="020F0502020204030204" pitchFamily="34" charset="0"/>
                <a:cs typeface="Calibri" panose="020F0502020204030204" pitchFamily="34" charset="0"/>
              </a:rPr>
              <a:t> </a:t>
            </a:r>
            <a:r>
              <a:rPr lang="pl-PL" sz="2000" dirty="0">
                <a:latin typeface="Calibri" panose="020F0502020204030204" pitchFamily="34" charset="0"/>
                <a:cs typeface="Calibri" panose="020F0502020204030204" pitchFamily="34" charset="0"/>
              </a:rPr>
              <a:t>płatnik pobiera w miesiącu, w których zaliczka obliczona wg zasad Nowego Ładu będzie niższa niż ta obliczona wg starych zasad (</a:t>
            </a:r>
            <a:r>
              <a:rPr lang="pl-PL" sz="2000" dirty="0">
                <a:solidFill>
                  <a:srgbClr val="FF0000"/>
                </a:solidFill>
                <a:latin typeface="Calibri" panose="020F0502020204030204" pitchFamily="34" charset="0"/>
                <a:cs typeface="Calibri" panose="020F0502020204030204" pitchFamily="34" charset="0"/>
              </a:rPr>
              <a:t>ujemna</a:t>
            </a:r>
            <a:r>
              <a:rPr lang="pl-PL" sz="2000" dirty="0">
                <a:latin typeface="Calibri" panose="020F0502020204030204" pitchFamily="34" charset="0"/>
                <a:cs typeface="Calibri" panose="020F0502020204030204" pitchFamily="34" charset="0"/>
              </a:rPr>
              <a:t> </a:t>
            </a:r>
            <a:r>
              <a:rPr lang="pl-PL" sz="2000" dirty="0">
                <a:solidFill>
                  <a:srgbClr val="FF0000"/>
                </a:solidFill>
                <a:latin typeface="Calibri" panose="020F0502020204030204" pitchFamily="34" charset="0"/>
                <a:cs typeface="Calibri" panose="020F0502020204030204" pitchFamily="34" charset="0"/>
              </a:rPr>
              <a:t>różnica</a:t>
            </a:r>
            <a:r>
              <a:rPr lang="pl-PL" sz="2000" dirty="0">
                <a:latin typeface="Calibri" panose="020F0502020204030204" pitchFamily="34" charset="0"/>
                <a:cs typeface="Calibri" panose="020F0502020204030204" pitchFamily="34" charset="0"/>
              </a:rPr>
              <a:t>), do wysokości tej różnicy, a jeśli </a:t>
            </a:r>
            <a:r>
              <a:rPr lang="pl-PL" sz="2000" dirty="0" smtClean="0">
                <a:latin typeface="Calibri" panose="020F0502020204030204" pitchFamily="34" charset="0"/>
                <a:cs typeface="Calibri" panose="020F0502020204030204" pitchFamily="34" charset="0"/>
              </a:rPr>
              <a:t>ujemna różnica nie </a:t>
            </a:r>
            <a:r>
              <a:rPr lang="pl-PL" sz="2000" dirty="0">
                <a:latin typeface="Calibri" panose="020F0502020204030204" pitchFamily="34" charset="0"/>
                <a:cs typeface="Calibri" panose="020F0502020204030204" pitchFamily="34" charset="0"/>
              </a:rPr>
              <a:t>wystąpi podatnik samodzielnie uzupełni różnicę w zaliczkach w swoim zeznaniu </a:t>
            </a:r>
            <a:r>
              <a:rPr lang="pl-PL" sz="2000" dirty="0" smtClean="0">
                <a:latin typeface="Calibri" panose="020F0502020204030204" pitchFamily="34" charset="0"/>
                <a:cs typeface="Calibri" panose="020F0502020204030204" pitchFamily="34" charset="0"/>
              </a:rPr>
              <a:t>rocznym.</a:t>
            </a:r>
            <a:endParaRPr lang="pl-PL" sz="2000" dirty="0">
              <a:latin typeface="Calibri" panose="020F0502020204030204" pitchFamily="34" charset="0"/>
              <a:cs typeface="Calibri" panose="020F0502020204030204" pitchFamily="34" charset="0"/>
            </a:endParaRPr>
          </a:p>
          <a:p>
            <a:pPr marL="0" indent="0">
              <a:buNone/>
            </a:pPr>
            <a:endParaRPr lang="pl-PL" sz="1400" b="1" dirty="0" smtClean="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23</a:t>
            </a:fld>
            <a:endParaRPr lang="pl-PL"/>
          </a:p>
        </p:txBody>
      </p:sp>
    </p:spTree>
    <p:extLst>
      <p:ext uri="{BB962C8B-B14F-4D97-AF65-F5344CB8AC3E}">
        <p14:creationId xmlns:p14="http://schemas.microsoft.com/office/powerpoint/2010/main" val="3793223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3200" dirty="0">
                <a:solidFill>
                  <a:srgbClr val="FF0000"/>
                </a:solidFill>
              </a:rPr>
              <a:t>Ujemna</a:t>
            </a:r>
            <a:r>
              <a:rPr lang="pl-PL" sz="3200" dirty="0"/>
              <a:t> </a:t>
            </a:r>
            <a:r>
              <a:rPr lang="pl-PL" sz="3200" dirty="0">
                <a:solidFill>
                  <a:srgbClr val="FF0000"/>
                </a:solidFill>
              </a:rPr>
              <a:t>różnica</a:t>
            </a:r>
            <a:endParaRPr lang="pl-PL" sz="3200" b="1" dirty="0">
              <a:solidFill>
                <a:srgbClr val="FF0000"/>
              </a:solidFill>
            </a:endParaRPr>
          </a:p>
        </p:txBody>
      </p:sp>
      <p:sp>
        <p:nvSpPr>
          <p:cNvPr id="3" name="Symbol zastępczy zawartości 2"/>
          <p:cNvSpPr>
            <a:spLocks noGrp="1"/>
          </p:cNvSpPr>
          <p:nvPr>
            <p:ph idx="1"/>
          </p:nvPr>
        </p:nvSpPr>
        <p:spPr>
          <a:xfrm>
            <a:off x="1132114" y="1584960"/>
            <a:ext cx="7554686" cy="4541203"/>
          </a:xfrm>
        </p:spPr>
        <p:txBody>
          <a:bodyPr/>
          <a:lstStyle/>
          <a:p>
            <a:r>
              <a:rPr lang="pl-PL" sz="1400" dirty="0"/>
              <a:t>„</a:t>
            </a:r>
            <a:r>
              <a:rPr lang="pl-PL" sz="2400" dirty="0">
                <a:latin typeface="Calibri" panose="020F0502020204030204" pitchFamily="34" charset="0"/>
                <a:cs typeface="Calibri" panose="020F0502020204030204" pitchFamily="34" charset="0"/>
              </a:rPr>
              <a:t>Ujemna różnica” występuje wtedy gdy zaliczka obliczona wg zasad Polskiego ładu jest niższa niż zaliczka obliczona wg starych zasad</a:t>
            </a:r>
          </a:p>
          <a:p>
            <a:r>
              <a:rPr lang="pl-PL" sz="2400" dirty="0">
                <a:solidFill>
                  <a:srgbClr val="FF0000"/>
                </a:solidFill>
                <a:latin typeface="Calibri" panose="020F0502020204030204" pitchFamily="34" charset="0"/>
                <a:cs typeface="Calibri" panose="020F0502020204030204" pitchFamily="34" charset="0"/>
              </a:rPr>
              <a:t>Zaliczka wg Polskiego Ładu – zaliczka wg starych zasad z 2021r = nadwyżka / ujemna różnica (wzór jest taki sam dla obliczenia nadwyżki i ujemnej nadwyżki)</a:t>
            </a:r>
          </a:p>
          <a:p>
            <a:r>
              <a:rPr lang="pl-PL" sz="2400" dirty="0">
                <a:latin typeface="Calibri" panose="020F0502020204030204" pitchFamily="34" charset="0"/>
                <a:cs typeface="Calibri" panose="020F0502020204030204" pitchFamily="34" charset="0"/>
              </a:rPr>
              <a:t>w miesiącu, w którym wystąpi „</a:t>
            </a:r>
            <a:r>
              <a:rPr lang="pl-PL" sz="2400" dirty="0" smtClean="0">
                <a:latin typeface="Calibri" panose="020F0502020204030204" pitchFamily="34" charset="0"/>
                <a:cs typeface="Calibri" panose="020F0502020204030204" pitchFamily="34" charset="0"/>
              </a:rPr>
              <a:t>ujemna </a:t>
            </a:r>
            <a:r>
              <a:rPr lang="pl-PL" sz="2400" dirty="0" smtClean="0">
                <a:latin typeface="Calibri" panose="020F0502020204030204" pitchFamily="34" charset="0"/>
                <a:cs typeface="Calibri" panose="020F0502020204030204" pitchFamily="34" charset="0"/>
              </a:rPr>
              <a:t>różnica” </a:t>
            </a:r>
            <a:r>
              <a:rPr lang="pl-PL" sz="2400" dirty="0">
                <a:latin typeface="Calibri" panose="020F0502020204030204" pitchFamily="34" charset="0"/>
                <a:cs typeface="Calibri" panose="020F0502020204030204" pitchFamily="34" charset="0"/>
              </a:rPr>
              <a:t>płatnik pobiera z wynagrodzenia kwotę nadwyżki z poprzednich okresów do wysokości tej różnicy, nadwyżkę przekazuje się w terminie wpłaty zaliczki od wynagrodzenia uzyskanego w miesiącu, w którym wystąpiła ujemna różnica</a:t>
            </a:r>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24</a:t>
            </a:fld>
            <a:endParaRPr lang="pl-PL"/>
          </a:p>
        </p:txBody>
      </p:sp>
    </p:spTree>
    <p:extLst>
      <p:ext uri="{BB962C8B-B14F-4D97-AF65-F5344CB8AC3E}">
        <p14:creationId xmlns:p14="http://schemas.microsoft.com/office/powerpoint/2010/main" val="2647625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3200" b="1" dirty="0" smtClean="0">
                <a:solidFill>
                  <a:srgbClr val="FF0000"/>
                </a:solidFill>
              </a:rPr>
              <a:t>Wynagrodzenie 12.000 zł z umowy o pracę</a:t>
            </a:r>
            <a:endParaRPr lang="pl-PL" sz="3200" b="1" dirty="0">
              <a:solidFill>
                <a:srgbClr val="FF0000"/>
              </a:solidFill>
            </a:endParaRPr>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2369339962"/>
              </p:ext>
            </p:extLst>
          </p:nvPr>
        </p:nvGraphicFramePr>
        <p:xfrm>
          <a:off x="1158240" y="1404620"/>
          <a:ext cx="7776756" cy="5120640"/>
        </p:xfrm>
        <a:graphic>
          <a:graphicData uri="http://schemas.openxmlformats.org/drawingml/2006/table">
            <a:tbl>
              <a:tblPr firstRow="1" bandRow="1">
                <a:tableStyleId>{5C22544A-7EE6-4342-B048-85BDC9FD1C3A}</a:tableStyleId>
              </a:tblPr>
              <a:tblGrid>
                <a:gridCol w="1944189">
                  <a:extLst>
                    <a:ext uri="{9D8B030D-6E8A-4147-A177-3AD203B41FA5}">
                      <a16:colId xmlns:a16="http://schemas.microsoft.com/office/drawing/2014/main" val="4271670365"/>
                    </a:ext>
                  </a:extLst>
                </a:gridCol>
                <a:gridCol w="1944189">
                  <a:extLst>
                    <a:ext uri="{9D8B030D-6E8A-4147-A177-3AD203B41FA5}">
                      <a16:colId xmlns:a16="http://schemas.microsoft.com/office/drawing/2014/main" val="3724209196"/>
                    </a:ext>
                  </a:extLst>
                </a:gridCol>
                <a:gridCol w="1944189">
                  <a:extLst>
                    <a:ext uri="{9D8B030D-6E8A-4147-A177-3AD203B41FA5}">
                      <a16:colId xmlns:a16="http://schemas.microsoft.com/office/drawing/2014/main" val="1285221388"/>
                    </a:ext>
                  </a:extLst>
                </a:gridCol>
                <a:gridCol w="1944189">
                  <a:extLst>
                    <a:ext uri="{9D8B030D-6E8A-4147-A177-3AD203B41FA5}">
                      <a16:colId xmlns:a16="http://schemas.microsoft.com/office/drawing/2014/main" val="3269560031"/>
                    </a:ext>
                  </a:extLst>
                </a:gridCol>
              </a:tblGrid>
              <a:tr h="335099">
                <a:tc>
                  <a:txBody>
                    <a:bodyPr/>
                    <a:lstStyle/>
                    <a:p>
                      <a:r>
                        <a:rPr lang="pl-PL" dirty="0" smtClean="0"/>
                        <a:t>Miesiąc</a:t>
                      </a:r>
                      <a:endParaRPr lang="pl-PL" dirty="0"/>
                    </a:p>
                  </a:txBody>
                  <a:tcPr/>
                </a:tc>
                <a:tc>
                  <a:txBody>
                    <a:bodyPr/>
                    <a:lstStyle/>
                    <a:p>
                      <a:r>
                        <a:rPr lang="pl-PL" dirty="0" smtClean="0"/>
                        <a:t>Zasady 2021</a:t>
                      </a:r>
                      <a:endParaRPr lang="pl-PL" dirty="0"/>
                    </a:p>
                  </a:txBody>
                  <a:tcPr/>
                </a:tc>
                <a:tc>
                  <a:txBody>
                    <a:bodyPr/>
                    <a:lstStyle/>
                    <a:p>
                      <a:r>
                        <a:rPr lang="pl-PL" dirty="0" smtClean="0"/>
                        <a:t>Polski</a:t>
                      </a:r>
                      <a:r>
                        <a:rPr lang="pl-PL" baseline="0" dirty="0" smtClean="0"/>
                        <a:t> ład</a:t>
                      </a:r>
                      <a:endParaRPr lang="pl-PL" dirty="0"/>
                    </a:p>
                  </a:txBody>
                  <a:tcPr/>
                </a:tc>
                <a:tc>
                  <a:txBody>
                    <a:bodyPr/>
                    <a:lstStyle/>
                    <a:p>
                      <a:r>
                        <a:rPr lang="pl-PL" dirty="0" smtClean="0"/>
                        <a:t>Różnica</a:t>
                      </a:r>
                      <a:endParaRPr lang="pl-PL" dirty="0"/>
                    </a:p>
                  </a:txBody>
                  <a:tcPr/>
                </a:tc>
                <a:extLst>
                  <a:ext uri="{0D108BD9-81ED-4DB2-BD59-A6C34878D82A}">
                    <a16:rowId xmlns:a16="http://schemas.microsoft.com/office/drawing/2014/main" val="3046149935"/>
                  </a:ext>
                </a:extLst>
              </a:tr>
              <a:tr h="335099">
                <a:tc>
                  <a:txBody>
                    <a:bodyPr/>
                    <a:lstStyle/>
                    <a:p>
                      <a:r>
                        <a:rPr lang="pl-PL" dirty="0" smtClean="0"/>
                        <a:t>styczeń</a:t>
                      </a:r>
                      <a:endParaRPr lang="pl-PL" dirty="0"/>
                    </a:p>
                  </a:txBody>
                  <a:tcPr/>
                </a:tc>
                <a:tc>
                  <a:txBody>
                    <a:bodyPr/>
                    <a:lstStyle/>
                    <a:p>
                      <a:r>
                        <a:rPr lang="pl-PL" dirty="0" smtClean="0"/>
                        <a:t>872</a:t>
                      </a:r>
                      <a:endParaRPr lang="pl-PL" dirty="0"/>
                    </a:p>
                  </a:txBody>
                  <a:tcPr/>
                </a:tc>
                <a:tc>
                  <a:txBody>
                    <a:bodyPr/>
                    <a:lstStyle/>
                    <a:p>
                      <a:r>
                        <a:rPr lang="pl-PL" dirty="0" smtClean="0"/>
                        <a:t>1293</a:t>
                      </a:r>
                      <a:endParaRPr lang="pl-PL" dirty="0"/>
                    </a:p>
                  </a:txBody>
                  <a:tcPr/>
                </a:tc>
                <a:tc>
                  <a:txBody>
                    <a:bodyPr/>
                    <a:lstStyle/>
                    <a:p>
                      <a:r>
                        <a:rPr lang="pl-PL" dirty="0" smtClean="0"/>
                        <a:t>421</a:t>
                      </a:r>
                      <a:endParaRPr lang="pl-PL" dirty="0"/>
                    </a:p>
                  </a:txBody>
                  <a:tcPr/>
                </a:tc>
                <a:extLst>
                  <a:ext uri="{0D108BD9-81ED-4DB2-BD59-A6C34878D82A}">
                    <a16:rowId xmlns:a16="http://schemas.microsoft.com/office/drawing/2014/main" val="1079814807"/>
                  </a:ext>
                </a:extLst>
              </a:tr>
              <a:tr h="335099">
                <a:tc>
                  <a:txBody>
                    <a:bodyPr/>
                    <a:lstStyle/>
                    <a:p>
                      <a:r>
                        <a:rPr lang="pl-PL" dirty="0" smtClean="0"/>
                        <a:t>luty</a:t>
                      </a:r>
                      <a:endParaRPr lang="pl-PL" dirty="0"/>
                    </a:p>
                  </a:txBody>
                  <a:tcPr/>
                </a:tc>
                <a:tc>
                  <a:txBody>
                    <a:bodyPr/>
                    <a:lstStyle/>
                    <a:p>
                      <a:r>
                        <a:rPr lang="pl-PL" dirty="0" smtClean="0"/>
                        <a:t>872</a:t>
                      </a:r>
                      <a:endParaRPr lang="pl-PL" dirty="0"/>
                    </a:p>
                  </a:txBody>
                  <a:tcPr/>
                </a:tc>
                <a:tc>
                  <a:txBody>
                    <a:bodyPr/>
                    <a:lstStyle/>
                    <a:p>
                      <a:r>
                        <a:rPr lang="pl-PL" dirty="0" smtClean="0"/>
                        <a:t>1293</a:t>
                      </a:r>
                      <a:endParaRPr lang="pl-PL" dirty="0"/>
                    </a:p>
                  </a:txBody>
                  <a:tcPr/>
                </a:tc>
                <a:tc>
                  <a:txBody>
                    <a:bodyPr/>
                    <a:lstStyle/>
                    <a:p>
                      <a:r>
                        <a:rPr lang="pl-PL" dirty="0" smtClean="0"/>
                        <a:t>421</a:t>
                      </a:r>
                      <a:endParaRPr lang="pl-PL" dirty="0"/>
                    </a:p>
                  </a:txBody>
                  <a:tcPr/>
                </a:tc>
                <a:extLst>
                  <a:ext uri="{0D108BD9-81ED-4DB2-BD59-A6C34878D82A}">
                    <a16:rowId xmlns:a16="http://schemas.microsoft.com/office/drawing/2014/main" val="2950928914"/>
                  </a:ext>
                </a:extLst>
              </a:tr>
              <a:tr h="335099">
                <a:tc>
                  <a:txBody>
                    <a:bodyPr/>
                    <a:lstStyle/>
                    <a:p>
                      <a:r>
                        <a:rPr lang="pl-PL" dirty="0" smtClean="0"/>
                        <a:t>marzec</a:t>
                      </a:r>
                      <a:endParaRPr lang="pl-PL" dirty="0"/>
                    </a:p>
                  </a:txBody>
                  <a:tcPr/>
                </a:tc>
                <a:tc>
                  <a:txBody>
                    <a:bodyPr/>
                    <a:lstStyle/>
                    <a:p>
                      <a:r>
                        <a:rPr lang="pl-PL" dirty="0" smtClean="0"/>
                        <a:t>872</a:t>
                      </a:r>
                      <a:endParaRPr lang="pl-PL" dirty="0"/>
                    </a:p>
                  </a:txBody>
                  <a:tcPr/>
                </a:tc>
                <a:tc>
                  <a:txBody>
                    <a:bodyPr/>
                    <a:lstStyle/>
                    <a:p>
                      <a:r>
                        <a:rPr lang="pl-PL" dirty="0" smtClean="0"/>
                        <a:t>1293</a:t>
                      </a:r>
                      <a:endParaRPr lang="pl-PL" dirty="0"/>
                    </a:p>
                  </a:txBody>
                  <a:tcPr/>
                </a:tc>
                <a:tc>
                  <a:txBody>
                    <a:bodyPr/>
                    <a:lstStyle/>
                    <a:p>
                      <a:r>
                        <a:rPr lang="pl-PL" dirty="0" smtClean="0"/>
                        <a:t>421</a:t>
                      </a:r>
                      <a:endParaRPr lang="pl-PL" dirty="0"/>
                    </a:p>
                  </a:txBody>
                  <a:tcPr/>
                </a:tc>
                <a:extLst>
                  <a:ext uri="{0D108BD9-81ED-4DB2-BD59-A6C34878D82A}">
                    <a16:rowId xmlns:a16="http://schemas.microsoft.com/office/drawing/2014/main" val="892242037"/>
                  </a:ext>
                </a:extLst>
              </a:tr>
              <a:tr h="335099">
                <a:tc>
                  <a:txBody>
                    <a:bodyPr/>
                    <a:lstStyle/>
                    <a:p>
                      <a:r>
                        <a:rPr lang="pl-PL" dirty="0" smtClean="0"/>
                        <a:t>kwiecień</a:t>
                      </a:r>
                      <a:endParaRPr lang="pl-PL" dirty="0"/>
                    </a:p>
                  </a:txBody>
                  <a:tcPr/>
                </a:tc>
                <a:tc>
                  <a:txBody>
                    <a:bodyPr/>
                    <a:lstStyle/>
                    <a:p>
                      <a:r>
                        <a:rPr lang="pl-PL" dirty="0" smtClean="0"/>
                        <a:t>872</a:t>
                      </a:r>
                      <a:endParaRPr lang="pl-PL" dirty="0"/>
                    </a:p>
                  </a:txBody>
                  <a:tcPr/>
                </a:tc>
                <a:tc>
                  <a:txBody>
                    <a:bodyPr/>
                    <a:lstStyle/>
                    <a:p>
                      <a:r>
                        <a:rPr lang="pl-PL" dirty="0" smtClean="0"/>
                        <a:t>1293</a:t>
                      </a:r>
                      <a:endParaRPr lang="pl-PL" dirty="0"/>
                    </a:p>
                  </a:txBody>
                  <a:tcPr/>
                </a:tc>
                <a:tc>
                  <a:txBody>
                    <a:bodyPr/>
                    <a:lstStyle/>
                    <a:p>
                      <a:r>
                        <a:rPr lang="pl-PL" dirty="0" smtClean="0"/>
                        <a:t>421</a:t>
                      </a:r>
                      <a:endParaRPr lang="pl-PL" dirty="0"/>
                    </a:p>
                  </a:txBody>
                  <a:tcPr/>
                </a:tc>
                <a:extLst>
                  <a:ext uri="{0D108BD9-81ED-4DB2-BD59-A6C34878D82A}">
                    <a16:rowId xmlns:a16="http://schemas.microsoft.com/office/drawing/2014/main" val="2274650314"/>
                  </a:ext>
                </a:extLst>
              </a:tr>
              <a:tr h="335099">
                <a:tc>
                  <a:txBody>
                    <a:bodyPr/>
                    <a:lstStyle/>
                    <a:p>
                      <a:r>
                        <a:rPr lang="pl-PL" dirty="0" smtClean="0"/>
                        <a:t>maj</a:t>
                      </a:r>
                      <a:endParaRPr lang="pl-PL" dirty="0"/>
                    </a:p>
                  </a:txBody>
                  <a:tcPr/>
                </a:tc>
                <a:tc>
                  <a:txBody>
                    <a:bodyPr/>
                    <a:lstStyle/>
                    <a:p>
                      <a:r>
                        <a:rPr lang="pl-PL" dirty="0" smtClean="0"/>
                        <a:t>872</a:t>
                      </a:r>
                      <a:endParaRPr lang="pl-PL" dirty="0"/>
                    </a:p>
                  </a:txBody>
                  <a:tcPr/>
                </a:tc>
                <a:tc>
                  <a:txBody>
                    <a:bodyPr/>
                    <a:lstStyle/>
                    <a:p>
                      <a:r>
                        <a:rPr lang="pl-PL" dirty="0" smtClean="0"/>
                        <a:t>1293</a:t>
                      </a:r>
                      <a:endParaRPr lang="pl-PL" dirty="0"/>
                    </a:p>
                  </a:txBody>
                  <a:tcPr/>
                </a:tc>
                <a:tc>
                  <a:txBody>
                    <a:bodyPr/>
                    <a:lstStyle/>
                    <a:p>
                      <a:r>
                        <a:rPr lang="pl-PL" dirty="0" smtClean="0"/>
                        <a:t>421</a:t>
                      </a:r>
                      <a:endParaRPr lang="pl-PL" dirty="0"/>
                    </a:p>
                  </a:txBody>
                  <a:tcPr/>
                </a:tc>
                <a:extLst>
                  <a:ext uri="{0D108BD9-81ED-4DB2-BD59-A6C34878D82A}">
                    <a16:rowId xmlns:a16="http://schemas.microsoft.com/office/drawing/2014/main" val="4291869994"/>
                  </a:ext>
                </a:extLst>
              </a:tr>
              <a:tr h="335099">
                <a:tc>
                  <a:txBody>
                    <a:bodyPr/>
                    <a:lstStyle/>
                    <a:p>
                      <a:r>
                        <a:rPr lang="pl-PL" dirty="0" smtClean="0"/>
                        <a:t>czerwiec</a:t>
                      </a:r>
                      <a:endParaRPr lang="pl-PL" dirty="0"/>
                    </a:p>
                  </a:txBody>
                  <a:tcPr/>
                </a:tc>
                <a:tc>
                  <a:txBody>
                    <a:bodyPr/>
                    <a:lstStyle/>
                    <a:p>
                      <a:r>
                        <a:rPr lang="pl-PL" dirty="0" smtClean="0"/>
                        <a:t>872</a:t>
                      </a:r>
                      <a:endParaRPr lang="pl-PL" dirty="0"/>
                    </a:p>
                  </a:txBody>
                  <a:tcPr/>
                </a:tc>
                <a:tc>
                  <a:txBody>
                    <a:bodyPr/>
                    <a:lstStyle/>
                    <a:p>
                      <a:r>
                        <a:rPr lang="pl-PL" dirty="0" smtClean="0"/>
                        <a:t>1293</a:t>
                      </a:r>
                      <a:endParaRPr lang="pl-PL" dirty="0"/>
                    </a:p>
                  </a:txBody>
                  <a:tcPr/>
                </a:tc>
                <a:tc>
                  <a:txBody>
                    <a:bodyPr/>
                    <a:lstStyle/>
                    <a:p>
                      <a:r>
                        <a:rPr lang="pl-PL" dirty="0" smtClean="0"/>
                        <a:t>421</a:t>
                      </a:r>
                      <a:endParaRPr lang="pl-PL" dirty="0"/>
                    </a:p>
                  </a:txBody>
                  <a:tcPr/>
                </a:tc>
                <a:extLst>
                  <a:ext uri="{0D108BD9-81ED-4DB2-BD59-A6C34878D82A}">
                    <a16:rowId xmlns:a16="http://schemas.microsoft.com/office/drawing/2014/main" val="1772308401"/>
                  </a:ext>
                </a:extLst>
              </a:tr>
              <a:tr h="335099">
                <a:tc>
                  <a:txBody>
                    <a:bodyPr/>
                    <a:lstStyle/>
                    <a:p>
                      <a:r>
                        <a:rPr lang="pl-PL" dirty="0" smtClean="0"/>
                        <a:t>lipiec</a:t>
                      </a:r>
                      <a:endParaRPr lang="pl-PL" dirty="0"/>
                    </a:p>
                  </a:txBody>
                  <a:tcPr/>
                </a:tc>
                <a:tc>
                  <a:txBody>
                    <a:bodyPr/>
                    <a:lstStyle/>
                    <a:p>
                      <a:r>
                        <a:rPr lang="pl-PL" dirty="0" smtClean="0"/>
                        <a:t>872</a:t>
                      </a:r>
                      <a:endParaRPr lang="pl-PL" dirty="0"/>
                    </a:p>
                  </a:txBody>
                  <a:tcPr/>
                </a:tc>
                <a:tc>
                  <a:txBody>
                    <a:bodyPr/>
                    <a:lstStyle/>
                    <a:p>
                      <a:r>
                        <a:rPr lang="pl-PL" dirty="0" smtClean="0"/>
                        <a:t>1293</a:t>
                      </a:r>
                      <a:endParaRPr lang="pl-PL" dirty="0"/>
                    </a:p>
                  </a:txBody>
                  <a:tcPr/>
                </a:tc>
                <a:tc>
                  <a:txBody>
                    <a:bodyPr/>
                    <a:lstStyle/>
                    <a:p>
                      <a:r>
                        <a:rPr lang="pl-PL" dirty="0" smtClean="0"/>
                        <a:t>421</a:t>
                      </a:r>
                      <a:endParaRPr lang="pl-PL" dirty="0"/>
                    </a:p>
                  </a:txBody>
                  <a:tcPr/>
                </a:tc>
                <a:extLst>
                  <a:ext uri="{0D108BD9-81ED-4DB2-BD59-A6C34878D82A}">
                    <a16:rowId xmlns:a16="http://schemas.microsoft.com/office/drawing/2014/main" val="2812343410"/>
                  </a:ext>
                </a:extLst>
              </a:tr>
              <a:tr h="335099">
                <a:tc>
                  <a:txBody>
                    <a:bodyPr/>
                    <a:lstStyle/>
                    <a:p>
                      <a:r>
                        <a:rPr lang="pl-PL" dirty="0" smtClean="0"/>
                        <a:t>sierpień</a:t>
                      </a:r>
                      <a:endParaRPr lang="pl-PL" dirty="0"/>
                    </a:p>
                  </a:txBody>
                  <a:tcPr/>
                </a:tc>
                <a:tc>
                  <a:txBody>
                    <a:bodyPr/>
                    <a:lstStyle/>
                    <a:p>
                      <a:r>
                        <a:rPr lang="pl-PL" dirty="0" smtClean="0"/>
                        <a:t>872</a:t>
                      </a:r>
                      <a:endParaRPr lang="pl-PL" dirty="0"/>
                    </a:p>
                  </a:txBody>
                  <a:tcPr/>
                </a:tc>
                <a:tc>
                  <a:txBody>
                    <a:bodyPr/>
                    <a:lstStyle/>
                    <a:p>
                      <a:r>
                        <a:rPr lang="pl-PL" dirty="0" smtClean="0"/>
                        <a:t>1293</a:t>
                      </a:r>
                      <a:endParaRPr lang="pl-PL" dirty="0"/>
                    </a:p>
                  </a:txBody>
                  <a:tcPr/>
                </a:tc>
                <a:tc>
                  <a:txBody>
                    <a:bodyPr/>
                    <a:lstStyle/>
                    <a:p>
                      <a:r>
                        <a:rPr lang="pl-PL" dirty="0" smtClean="0"/>
                        <a:t>421</a:t>
                      </a:r>
                      <a:endParaRPr lang="pl-PL" dirty="0"/>
                    </a:p>
                  </a:txBody>
                  <a:tcPr/>
                </a:tc>
                <a:extLst>
                  <a:ext uri="{0D108BD9-81ED-4DB2-BD59-A6C34878D82A}">
                    <a16:rowId xmlns:a16="http://schemas.microsoft.com/office/drawing/2014/main" val="3962641269"/>
                  </a:ext>
                </a:extLst>
              </a:tr>
              <a:tr h="335099">
                <a:tc>
                  <a:txBody>
                    <a:bodyPr/>
                    <a:lstStyle/>
                    <a:p>
                      <a:r>
                        <a:rPr lang="pl-PL" dirty="0" smtClean="0"/>
                        <a:t>wrzesień</a:t>
                      </a:r>
                      <a:endParaRPr lang="pl-PL" dirty="0"/>
                    </a:p>
                  </a:txBody>
                  <a:tcPr/>
                </a:tc>
                <a:tc>
                  <a:txBody>
                    <a:bodyPr/>
                    <a:lstStyle/>
                    <a:p>
                      <a:r>
                        <a:rPr lang="pl-PL" dirty="0" smtClean="0"/>
                        <a:t>1728</a:t>
                      </a:r>
                      <a:endParaRPr lang="pl-PL" dirty="0"/>
                    </a:p>
                  </a:txBody>
                  <a:tcPr/>
                </a:tc>
                <a:tc>
                  <a:txBody>
                    <a:bodyPr/>
                    <a:lstStyle/>
                    <a:p>
                      <a:r>
                        <a:rPr lang="pl-PL" dirty="0" smtClean="0"/>
                        <a:t>1293</a:t>
                      </a:r>
                      <a:endParaRPr lang="pl-PL" dirty="0"/>
                    </a:p>
                  </a:txBody>
                  <a:tcPr/>
                </a:tc>
                <a:tc>
                  <a:txBody>
                    <a:bodyPr/>
                    <a:lstStyle/>
                    <a:p>
                      <a:r>
                        <a:rPr lang="pl-PL" dirty="0" smtClean="0"/>
                        <a:t>-435</a:t>
                      </a:r>
                      <a:endParaRPr lang="pl-PL" dirty="0"/>
                    </a:p>
                  </a:txBody>
                  <a:tcPr/>
                </a:tc>
                <a:extLst>
                  <a:ext uri="{0D108BD9-81ED-4DB2-BD59-A6C34878D82A}">
                    <a16:rowId xmlns:a16="http://schemas.microsoft.com/office/drawing/2014/main" val="1930524946"/>
                  </a:ext>
                </a:extLst>
              </a:tr>
              <a:tr h="335099">
                <a:tc>
                  <a:txBody>
                    <a:bodyPr/>
                    <a:lstStyle/>
                    <a:p>
                      <a:r>
                        <a:rPr lang="pl-PL" dirty="0" smtClean="0"/>
                        <a:t>październik</a:t>
                      </a:r>
                      <a:endParaRPr lang="pl-PL" dirty="0"/>
                    </a:p>
                  </a:txBody>
                  <a:tcPr/>
                </a:tc>
                <a:tc>
                  <a:txBody>
                    <a:bodyPr/>
                    <a:lstStyle/>
                    <a:p>
                      <a:r>
                        <a:rPr lang="pl-PL" dirty="0" smtClean="0"/>
                        <a:t>2431</a:t>
                      </a:r>
                      <a:endParaRPr lang="pl-PL" dirty="0"/>
                    </a:p>
                  </a:txBody>
                  <a:tcPr/>
                </a:tc>
                <a:tc>
                  <a:txBody>
                    <a:bodyPr/>
                    <a:lstStyle/>
                    <a:p>
                      <a:r>
                        <a:rPr lang="pl-PL" dirty="0" smtClean="0"/>
                        <a:t>1293</a:t>
                      </a:r>
                      <a:endParaRPr lang="pl-PL" dirty="0"/>
                    </a:p>
                  </a:txBody>
                  <a:tcPr/>
                </a:tc>
                <a:tc>
                  <a:txBody>
                    <a:bodyPr/>
                    <a:lstStyle/>
                    <a:p>
                      <a:r>
                        <a:rPr lang="pl-PL" dirty="0" smtClean="0"/>
                        <a:t>-1138</a:t>
                      </a:r>
                      <a:endParaRPr lang="pl-PL" dirty="0"/>
                    </a:p>
                  </a:txBody>
                  <a:tcPr/>
                </a:tc>
                <a:extLst>
                  <a:ext uri="{0D108BD9-81ED-4DB2-BD59-A6C34878D82A}">
                    <a16:rowId xmlns:a16="http://schemas.microsoft.com/office/drawing/2014/main" val="3883421315"/>
                  </a:ext>
                </a:extLst>
              </a:tr>
              <a:tr h="335099">
                <a:tc>
                  <a:txBody>
                    <a:bodyPr/>
                    <a:lstStyle/>
                    <a:p>
                      <a:r>
                        <a:rPr lang="pl-PL" dirty="0" smtClean="0"/>
                        <a:t>listopad</a:t>
                      </a:r>
                      <a:endParaRPr lang="pl-PL" dirty="0"/>
                    </a:p>
                  </a:txBody>
                  <a:tcPr/>
                </a:tc>
                <a:tc>
                  <a:txBody>
                    <a:bodyPr/>
                    <a:lstStyle/>
                    <a:p>
                      <a:r>
                        <a:rPr lang="pl-PL" dirty="0" smtClean="0"/>
                        <a:t>2431</a:t>
                      </a:r>
                      <a:endParaRPr lang="pl-PL" dirty="0"/>
                    </a:p>
                  </a:txBody>
                  <a:tcPr/>
                </a:tc>
                <a:tc>
                  <a:txBody>
                    <a:bodyPr/>
                    <a:lstStyle/>
                    <a:p>
                      <a:r>
                        <a:rPr lang="pl-PL" dirty="0" smtClean="0"/>
                        <a:t>1293</a:t>
                      </a:r>
                      <a:endParaRPr lang="pl-PL" dirty="0"/>
                    </a:p>
                  </a:txBody>
                  <a:tcPr/>
                </a:tc>
                <a:tc>
                  <a:txBody>
                    <a:bodyPr/>
                    <a:lstStyle/>
                    <a:p>
                      <a:r>
                        <a:rPr lang="pl-PL" dirty="0" smtClean="0"/>
                        <a:t>-1138</a:t>
                      </a:r>
                      <a:endParaRPr lang="pl-PL" dirty="0"/>
                    </a:p>
                  </a:txBody>
                  <a:tcPr/>
                </a:tc>
                <a:extLst>
                  <a:ext uri="{0D108BD9-81ED-4DB2-BD59-A6C34878D82A}">
                    <a16:rowId xmlns:a16="http://schemas.microsoft.com/office/drawing/2014/main" val="643297994"/>
                  </a:ext>
                </a:extLst>
              </a:tr>
              <a:tr h="335099">
                <a:tc>
                  <a:txBody>
                    <a:bodyPr/>
                    <a:lstStyle/>
                    <a:p>
                      <a:r>
                        <a:rPr lang="pl-PL" dirty="0" smtClean="0"/>
                        <a:t>grudzień</a:t>
                      </a:r>
                      <a:endParaRPr lang="pl-PL" dirty="0"/>
                    </a:p>
                  </a:txBody>
                  <a:tcPr/>
                </a:tc>
                <a:tc>
                  <a:txBody>
                    <a:bodyPr/>
                    <a:lstStyle/>
                    <a:p>
                      <a:r>
                        <a:rPr lang="pl-PL" dirty="0" smtClean="0"/>
                        <a:t>2431</a:t>
                      </a:r>
                      <a:endParaRPr lang="pl-PL" dirty="0"/>
                    </a:p>
                  </a:txBody>
                  <a:tcPr/>
                </a:tc>
                <a:tc>
                  <a:txBody>
                    <a:bodyPr/>
                    <a:lstStyle/>
                    <a:p>
                      <a:r>
                        <a:rPr lang="pl-PL" dirty="0" smtClean="0"/>
                        <a:t>1482</a:t>
                      </a:r>
                      <a:endParaRPr lang="pl-PL" dirty="0"/>
                    </a:p>
                  </a:txBody>
                  <a:tcPr/>
                </a:tc>
                <a:tc>
                  <a:txBody>
                    <a:bodyPr/>
                    <a:lstStyle/>
                    <a:p>
                      <a:r>
                        <a:rPr lang="pl-PL" dirty="0" smtClean="0"/>
                        <a:t>-949</a:t>
                      </a:r>
                      <a:endParaRPr lang="pl-PL" dirty="0"/>
                    </a:p>
                  </a:txBody>
                  <a:tcPr/>
                </a:tc>
                <a:extLst>
                  <a:ext uri="{0D108BD9-81ED-4DB2-BD59-A6C34878D82A}">
                    <a16:rowId xmlns:a16="http://schemas.microsoft.com/office/drawing/2014/main" val="3571464007"/>
                  </a:ext>
                </a:extLst>
              </a:tr>
              <a:tr h="335099">
                <a:tc>
                  <a:txBody>
                    <a:bodyPr/>
                    <a:lstStyle/>
                    <a:p>
                      <a:r>
                        <a:rPr lang="pl-PL" dirty="0" smtClean="0"/>
                        <a:t>Razem</a:t>
                      </a:r>
                      <a:endParaRPr lang="pl-PL" dirty="0"/>
                    </a:p>
                  </a:txBody>
                  <a:tcPr/>
                </a:tc>
                <a:tc>
                  <a:txBody>
                    <a:bodyPr/>
                    <a:lstStyle/>
                    <a:p>
                      <a:r>
                        <a:rPr lang="pl-PL" dirty="0" smtClean="0"/>
                        <a:t>15 997</a:t>
                      </a:r>
                      <a:endParaRPr lang="pl-PL" dirty="0"/>
                    </a:p>
                  </a:txBody>
                  <a:tcPr/>
                </a:tc>
                <a:tc>
                  <a:txBody>
                    <a:bodyPr/>
                    <a:lstStyle/>
                    <a:p>
                      <a:r>
                        <a:rPr lang="pl-PL" dirty="0" smtClean="0"/>
                        <a:t>15 705</a:t>
                      </a:r>
                      <a:endParaRPr lang="pl-PL" dirty="0"/>
                    </a:p>
                  </a:txBody>
                  <a:tcPr/>
                </a:tc>
                <a:tc>
                  <a:txBody>
                    <a:bodyPr/>
                    <a:lstStyle/>
                    <a:p>
                      <a:r>
                        <a:rPr lang="pl-PL" dirty="0" smtClean="0"/>
                        <a:t>+292</a:t>
                      </a:r>
                      <a:endParaRPr lang="pl-PL" dirty="0"/>
                    </a:p>
                  </a:txBody>
                  <a:tcPr/>
                </a:tc>
                <a:extLst>
                  <a:ext uri="{0D108BD9-81ED-4DB2-BD59-A6C34878D82A}">
                    <a16:rowId xmlns:a16="http://schemas.microsoft.com/office/drawing/2014/main" val="439827839"/>
                  </a:ext>
                </a:extLst>
              </a:tr>
            </a:tbl>
          </a:graphicData>
        </a:graphic>
      </p:graphicFrame>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25</a:t>
            </a:fld>
            <a:endParaRPr lang="pl-PL"/>
          </a:p>
        </p:txBody>
      </p:sp>
    </p:spTree>
    <p:extLst>
      <p:ext uri="{BB962C8B-B14F-4D97-AF65-F5344CB8AC3E}">
        <p14:creationId xmlns:p14="http://schemas.microsoft.com/office/powerpoint/2010/main" val="871622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a:xfrm>
            <a:off x="1262742" y="1654629"/>
            <a:ext cx="7424057" cy="2717073"/>
          </a:xfrm>
        </p:spPr>
        <p:txBody>
          <a:bodyPr/>
          <a:lstStyle/>
          <a:p>
            <a:r>
              <a:rPr lang="pl-PL" dirty="0">
                <a:solidFill>
                  <a:srgbClr val="FF0000"/>
                </a:solidFill>
                <a:cs typeface="Calibri" panose="020F0502020204030204" pitchFamily="34" charset="0"/>
              </a:rPr>
              <a:t>Przeciwdziałanie nielegalnemu zatrudnieniu </a:t>
            </a:r>
            <a:br>
              <a:rPr lang="pl-PL" dirty="0">
                <a:solidFill>
                  <a:srgbClr val="FF0000"/>
                </a:solidFill>
                <a:cs typeface="Calibri" panose="020F0502020204030204" pitchFamily="34" charset="0"/>
              </a:rPr>
            </a:br>
            <a:r>
              <a:rPr lang="pl-PL" dirty="0">
                <a:solidFill>
                  <a:srgbClr val="FF0000"/>
                </a:solidFill>
                <a:cs typeface="Calibri" panose="020F0502020204030204" pitchFamily="34" charset="0"/>
              </a:rPr>
              <a:t>oraz płaceniu pod stołem</a:t>
            </a:r>
            <a:endParaRPr lang="pl-PL"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26</a:t>
            </a:fld>
            <a:endParaRPr lang="pl-PL"/>
          </a:p>
        </p:txBody>
      </p:sp>
    </p:spTree>
    <p:extLst>
      <p:ext uri="{BB962C8B-B14F-4D97-AF65-F5344CB8AC3E}">
        <p14:creationId xmlns:p14="http://schemas.microsoft.com/office/powerpoint/2010/main" val="3371819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sz="2800" b="1" dirty="0" smtClean="0">
                <a:solidFill>
                  <a:srgbClr val="FF0000"/>
                </a:solidFill>
                <a:latin typeface="Calibri" panose="020F0502020204030204" pitchFamily="34" charset="0"/>
                <a:cs typeface="Calibri" panose="020F0502020204030204" pitchFamily="34" charset="0"/>
              </a:rPr>
              <a:t>            </a:t>
            </a:r>
            <a:r>
              <a:rPr lang="pl-PL" sz="2800" dirty="0" smtClean="0">
                <a:solidFill>
                  <a:srgbClr val="FF0000"/>
                </a:solidFill>
                <a:latin typeface="Calibri" panose="020F0502020204030204" pitchFamily="34" charset="0"/>
                <a:cs typeface="Calibri" panose="020F0502020204030204" pitchFamily="34" charset="0"/>
              </a:rPr>
              <a:t>Co </a:t>
            </a:r>
            <a:r>
              <a:rPr lang="pl-PL" sz="2800" dirty="0">
                <a:solidFill>
                  <a:srgbClr val="FF0000"/>
                </a:solidFill>
                <a:latin typeface="Calibri" panose="020F0502020204030204" pitchFamily="34" charset="0"/>
                <a:cs typeface="Calibri" panose="020F0502020204030204" pitchFamily="34" charset="0"/>
              </a:rPr>
              <a:t>to jest nielegalne </a:t>
            </a:r>
            <a:r>
              <a:rPr lang="pl-PL" sz="2800" dirty="0" smtClean="0">
                <a:solidFill>
                  <a:srgbClr val="FF0000"/>
                </a:solidFill>
                <a:latin typeface="Calibri" panose="020F0502020204030204" pitchFamily="34" charset="0"/>
                <a:cs typeface="Calibri" panose="020F0502020204030204" pitchFamily="34" charset="0"/>
              </a:rPr>
              <a:t>zatrudnienie?</a:t>
            </a:r>
            <a:endParaRPr lang="pl-PL" sz="2800" dirty="0">
              <a:latin typeface="Calibri" panose="020F0502020204030204" pitchFamily="34" charset="0"/>
              <a:cs typeface="Calibri" panose="020F0502020204030204" pitchFamily="34" charset="0"/>
            </a:endParaRPr>
          </a:p>
        </p:txBody>
      </p:sp>
      <p:sp>
        <p:nvSpPr>
          <p:cNvPr id="4" name="Symbol zastępczy zawartości 3"/>
          <p:cNvSpPr>
            <a:spLocks noGrp="1"/>
          </p:cNvSpPr>
          <p:nvPr>
            <p:ph idx="1"/>
          </p:nvPr>
        </p:nvSpPr>
        <p:spPr>
          <a:xfrm>
            <a:off x="1053737" y="1600200"/>
            <a:ext cx="7633063" cy="4525963"/>
          </a:xfrm>
        </p:spPr>
        <p:txBody>
          <a:bodyPr/>
          <a:lstStyle/>
          <a:p>
            <a:pPr marL="0" indent="0">
              <a:buNone/>
            </a:pPr>
            <a:r>
              <a:rPr lang="pl-PL" sz="2000" b="1" dirty="0">
                <a:solidFill>
                  <a:srgbClr val="000000"/>
                </a:solidFill>
                <a:latin typeface="Calibri" panose="020F0502020204030204" pitchFamily="34" charset="0"/>
                <a:cs typeface="Calibri" panose="020F0502020204030204" pitchFamily="34" charset="0"/>
              </a:rPr>
              <a:t>Co to jest nielegalne zatrudnienie?</a:t>
            </a:r>
          </a:p>
          <a:p>
            <a:r>
              <a:rPr lang="pl-PL" sz="2000" dirty="0">
                <a:solidFill>
                  <a:srgbClr val="000000"/>
                </a:solidFill>
                <a:latin typeface="Calibri" panose="020F0502020204030204" pitchFamily="34" charset="0"/>
                <a:cs typeface="Calibri" panose="020F0502020204030204" pitchFamily="34" charset="0"/>
              </a:rPr>
              <a:t>To zatrudnienie przez pracodawcę osoby bez potwierdzenia na piśmie w wymaganym terminie rodzaju zawartej umowy i jej warunków. (definicja zawarta w art. 2 ust. 1 pkt 13 lit. a ustawy o promocji zatrudnienia i instytucjach rynku pracy)</a:t>
            </a:r>
          </a:p>
          <a:p>
            <a:r>
              <a:rPr lang="pl-PL" sz="2000" dirty="0" smtClean="0">
                <a:solidFill>
                  <a:srgbClr val="000000"/>
                </a:solidFill>
                <a:latin typeface="Calibri" panose="020F0502020204030204" pitchFamily="34" charset="0"/>
                <a:cs typeface="Calibri" panose="020F0502020204030204" pitchFamily="34" charset="0"/>
              </a:rPr>
              <a:t>Pracodawca</a:t>
            </a:r>
            <a:r>
              <a:rPr lang="pl-PL" sz="2000" dirty="0">
                <a:solidFill>
                  <a:srgbClr val="000000"/>
                </a:solidFill>
                <a:latin typeface="Calibri" panose="020F0502020204030204" pitchFamily="34" charset="0"/>
                <a:cs typeface="Calibri" panose="020F0502020204030204" pitchFamily="34" charset="0"/>
              </a:rPr>
              <a:t>, który zatrudnia „na czarno” jest bardziej konkurencyjny na rynku. Jest to nieuczciwa konkurencja w stosunku do firm, które legalnie zatrudniają pracowników</a:t>
            </a:r>
            <a:r>
              <a:rPr lang="pl-PL" sz="2000" dirty="0" smtClean="0">
                <a:solidFill>
                  <a:srgbClr val="000000"/>
                </a:solidFill>
                <a:latin typeface="Calibri" panose="020F0502020204030204" pitchFamily="34" charset="0"/>
                <a:cs typeface="Calibri" panose="020F0502020204030204" pitchFamily="34" charset="0"/>
              </a:rPr>
              <a:t>.</a:t>
            </a:r>
            <a:endParaRPr lang="pl-PL" sz="2000" dirty="0">
              <a:solidFill>
                <a:srgbClr val="000000"/>
              </a:solidFill>
              <a:latin typeface="Calibri" panose="020F0502020204030204" pitchFamily="34" charset="0"/>
              <a:cs typeface="Calibri" panose="020F0502020204030204" pitchFamily="34" charset="0"/>
            </a:endParaRPr>
          </a:p>
          <a:p>
            <a:r>
              <a:rPr lang="pl-PL" sz="2000" dirty="0">
                <a:solidFill>
                  <a:srgbClr val="000000"/>
                </a:solidFill>
                <a:latin typeface="Calibri" panose="020F0502020204030204" pitchFamily="34" charset="0"/>
                <a:cs typeface="Calibri" panose="020F0502020204030204" pitchFamily="34" charset="0"/>
              </a:rPr>
              <a:t>Z kolei pracownik zatrudniony na czarno pozbawiony jest jakiejkolwiek ochrony. W razie wypadku, czy choroby nie może liczyć na żadne świadczenia</a:t>
            </a:r>
            <a:r>
              <a:rPr lang="pl-PL" sz="2000" dirty="0" smtClean="0">
                <a:solidFill>
                  <a:srgbClr val="000000"/>
                </a:solidFill>
                <a:latin typeface="Calibri" panose="020F0502020204030204" pitchFamily="34" charset="0"/>
                <a:cs typeface="Calibri" panose="020F0502020204030204" pitchFamily="34" charset="0"/>
              </a:rPr>
              <a:t>.</a:t>
            </a:r>
            <a:endParaRPr lang="pl-PL" sz="2000" dirty="0">
              <a:solidFill>
                <a:srgbClr val="000000"/>
              </a:solidFill>
              <a:latin typeface="Calibri" panose="020F0502020204030204" pitchFamily="34" charset="0"/>
              <a:cs typeface="Calibri" panose="020F0502020204030204" pitchFamily="34" charset="0"/>
            </a:endParaRPr>
          </a:p>
          <a:p>
            <a:r>
              <a:rPr lang="pl-PL" sz="2000" dirty="0">
                <a:solidFill>
                  <a:srgbClr val="000000"/>
                </a:solidFill>
                <a:latin typeface="Calibri" panose="020F0502020204030204" pitchFamily="34" charset="0"/>
                <a:cs typeface="Calibri" panose="020F0502020204030204" pitchFamily="34" charset="0"/>
              </a:rPr>
              <a:t>Obniża sobie także, bądź w ogóle pozbawia się przyszłych świadczeń emerytalnych.</a:t>
            </a:r>
          </a:p>
          <a:p>
            <a:endParaRPr lang="pl-PL" dirty="0"/>
          </a:p>
        </p:txBody>
      </p:sp>
      <p:sp>
        <p:nvSpPr>
          <p:cNvPr id="2" name="Symbol zastępczy numeru slajdu 1"/>
          <p:cNvSpPr>
            <a:spLocks noGrp="1"/>
          </p:cNvSpPr>
          <p:nvPr>
            <p:ph type="sldNum" sz="quarter" idx="12"/>
          </p:nvPr>
        </p:nvSpPr>
        <p:spPr/>
        <p:txBody>
          <a:bodyPr/>
          <a:lstStyle/>
          <a:p>
            <a:pPr>
              <a:defRPr/>
            </a:pPr>
            <a:fld id="{FFA2CE18-2ABF-44B7-9102-F584C0D75CF5}" type="slidenum">
              <a:rPr lang="pl-PL" smtClean="0"/>
              <a:pPr>
                <a:defRPr/>
              </a:pPr>
              <a:t>27</a:t>
            </a:fld>
            <a:endParaRPr lang="pl-PL"/>
          </a:p>
        </p:txBody>
      </p:sp>
    </p:spTree>
    <p:extLst>
      <p:ext uri="{BB962C8B-B14F-4D97-AF65-F5344CB8AC3E}">
        <p14:creationId xmlns:p14="http://schemas.microsoft.com/office/powerpoint/2010/main" val="286683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buNone/>
            </a:pPr>
            <a:r>
              <a:rPr lang="pl-PL" dirty="0" smtClean="0">
                <a:solidFill>
                  <a:srgbClr val="FF0000"/>
                </a:solidFill>
              </a:rPr>
              <a:t>  </a:t>
            </a:r>
            <a:r>
              <a:rPr lang="pl-PL" sz="2800" dirty="0">
                <a:solidFill>
                  <a:srgbClr val="FF0000"/>
                </a:solidFill>
                <a:latin typeface="Calibri" panose="020F0502020204030204" pitchFamily="34" charset="0"/>
                <a:cs typeface="Calibri" panose="020F0502020204030204" pitchFamily="34" charset="0"/>
              </a:rPr>
              <a:t>Co to jest płacenie pod stołem?</a:t>
            </a:r>
          </a:p>
        </p:txBody>
      </p:sp>
      <p:sp>
        <p:nvSpPr>
          <p:cNvPr id="3" name="Symbol zastępczy zawartości 2"/>
          <p:cNvSpPr>
            <a:spLocks noGrp="1"/>
          </p:cNvSpPr>
          <p:nvPr>
            <p:ph idx="1"/>
          </p:nvPr>
        </p:nvSpPr>
        <p:spPr>
          <a:xfrm>
            <a:off x="966650" y="1600200"/>
            <a:ext cx="7720149" cy="4525963"/>
          </a:xfrm>
        </p:spPr>
        <p:txBody>
          <a:bodyPr/>
          <a:lstStyle/>
          <a:p>
            <a:r>
              <a:rPr lang="pl-PL" sz="2000" dirty="0" smtClean="0">
                <a:solidFill>
                  <a:srgbClr val="000000"/>
                </a:solidFill>
                <a:latin typeface="Calibri" panose="020F0502020204030204" pitchFamily="34" charset="0"/>
                <a:cs typeface="Calibri" panose="020F0502020204030204" pitchFamily="34" charset="0"/>
              </a:rPr>
              <a:t>Ze </a:t>
            </a:r>
            <a:r>
              <a:rPr lang="pl-PL" sz="2000" dirty="0">
                <a:solidFill>
                  <a:srgbClr val="000000"/>
                </a:solidFill>
                <a:latin typeface="Calibri" panose="020F0502020204030204" pitchFamily="34" charset="0"/>
                <a:cs typeface="Calibri" panose="020F0502020204030204" pitchFamily="34" charset="0"/>
              </a:rPr>
              <a:t>zjawiskiem takim mamy do czynienia wtedy, gdy w zawartej umowie ujawniona jest tylko część wynagrodzenia, z reguły w wysokości minimalnego wynagrodzenia za pracę. </a:t>
            </a:r>
          </a:p>
          <a:p>
            <a:r>
              <a:rPr lang="pl-PL" sz="2000" dirty="0">
                <a:solidFill>
                  <a:srgbClr val="000000"/>
                </a:solidFill>
                <a:latin typeface="Calibri" panose="020F0502020204030204" pitchFamily="34" charset="0"/>
                <a:cs typeface="Calibri" panose="020F0502020204030204" pitchFamily="34" charset="0"/>
              </a:rPr>
              <a:t>Pozostała część umówionego wynagrodzenia jest wypłacana „nieoficjalnie”. </a:t>
            </a:r>
          </a:p>
          <a:p>
            <a:r>
              <a:rPr lang="pl-PL" sz="2000" dirty="0">
                <a:solidFill>
                  <a:srgbClr val="000000"/>
                </a:solidFill>
                <a:latin typeface="Calibri" panose="020F0502020204030204" pitchFamily="34" charset="0"/>
                <a:cs typeface="Calibri" panose="020F0502020204030204" pitchFamily="34" charset="0"/>
              </a:rPr>
              <a:t>Pracodawca obniża sobie w ten sposób koszty pracownicze, ale przez to </a:t>
            </a:r>
            <a:r>
              <a:rPr lang="pl-PL" sz="2000" dirty="0" smtClean="0">
                <a:solidFill>
                  <a:srgbClr val="000000"/>
                </a:solidFill>
                <a:latin typeface="Calibri" panose="020F0502020204030204" pitchFamily="34" charset="0"/>
                <a:cs typeface="Calibri" panose="020F0502020204030204" pitchFamily="34" charset="0"/>
              </a:rPr>
              <a:t>pracownik, w </a:t>
            </a:r>
            <a:r>
              <a:rPr lang="pl-PL" sz="2000" dirty="0">
                <a:solidFill>
                  <a:srgbClr val="000000"/>
                </a:solidFill>
                <a:latin typeface="Calibri" panose="020F0502020204030204" pitchFamily="34" charset="0"/>
                <a:cs typeface="Calibri" panose="020F0502020204030204" pitchFamily="34" charset="0"/>
              </a:rPr>
              <a:t>razie np. choroby, czy macierzyństwa otrzyma zaniżone świadczenie. Niższe będą przez to także przyszłe świadczenia emerytalne takiego pracownika.</a:t>
            </a:r>
          </a:p>
          <a:p>
            <a:endParaRPr lang="pl-PL"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28</a:t>
            </a:fld>
            <a:endParaRPr lang="pl-PL"/>
          </a:p>
        </p:txBody>
      </p:sp>
    </p:spTree>
    <p:extLst>
      <p:ext uri="{BB962C8B-B14F-4D97-AF65-F5344CB8AC3E}">
        <p14:creationId xmlns:p14="http://schemas.microsoft.com/office/powerpoint/2010/main" val="586308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2800" dirty="0" smtClean="0">
                <a:solidFill>
                  <a:srgbClr val="FF0000"/>
                </a:solidFill>
                <a:latin typeface="Calibri" panose="020F0502020204030204" pitchFamily="34" charset="0"/>
                <a:cs typeface="Calibri" panose="020F0502020204030204" pitchFamily="34" charset="0"/>
              </a:rPr>
              <a:t>Jak było przed Polskim Ładem?</a:t>
            </a:r>
            <a:endParaRPr lang="pl-PL" sz="2800" dirty="0">
              <a:solidFill>
                <a:srgbClr val="FF0000"/>
              </a:solidFill>
              <a:latin typeface="Calibri" panose="020F0502020204030204" pitchFamily="34" charset="0"/>
              <a:cs typeface="Calibri" panose="020F0502020204030204" pitchFamily="34" charset="0"/>
            </a:endParaRPr>
          </a:p>
        </p:txBody>
      </p:sp>
      <p:sp>
        <p:nvSpPr>
          <p:cNvPr id="3" name="Symbol zastępczy zawartości 2"/>
          <p:cNvSpPr>
            <a:spLocks noGrp="1"/>
          </p:cNvSpPr>
          <p:nvPr>
            <p:ph idx="1"/>
          </p:nvPr>
        </p:nvSpPr>
        <p:spPr>
          <a:xfrm>
            <a:off x="1114696" y="1287462"/>
            <a:ext cx="7572103" cy="5570538"/>
          </a:xfrm>
        </p:spPr>
        <p:txBody>
          <a:bodyPr/>
          <a:lstStyle/>
          <a:p>
            <a:pPr marL="0" indent="0">
              <a:buNone/>
            </a:pPr>
            <a:endParaRPr lang="pl-PL" sz="2000" b="1" dirty="0">
              <a:latin typeface="Calibri" panose="020F0502020204030204" pitchFamily="34" charset="0"/>
              <a:cs typeface="Calibri" panose="020F0502020204030204" pitchFamily="34" charset="0"/>
            </a:endParaRPr>
          </a:p>
          <a:p>
            <a:pPr marL="0" indent="0">
              <a:buNone/>
            </a:pPr>
            <a:r>
              <a:rPr lang="pl-PL" sz="2000" dirty="0">
                <a:solidFill>
                  <a:srgbClr val="000000"/>
                </a:solidFill>
                <a:latin typeface="Calibri" panose="020F0502020204030204" pitchFamily="34" charset="0"/>
                <a:cs typeface="Calibri" panose="020F0502020204030204" pitchFamily="34" charset="0"/>
              </a:rPr>
              <a:t>W</a:t>
            </a:r>
            <a:r>
              <a:rPr lang="pl-PL" sz="2000" dirty="0" smtClean="0">
                <a:solidFill>
                  <a:srgbClr val="000000"/>
                </a:solidFill>
                <a:latin typeface="Calibri" panose="020F0502020204030204" pitchFamily="34" charset="0"/>
                <a:cs typeface="Calibri" panose="020F0502020204030204" pitchFamily="34" charset="0"/>
              </a:rPr>
              <a:t> </a:t>
            </a:r>
            <a:r>
              <a:rPr lang="pl-PL" sz="2000" dirty="0">
                <a:solidFill>
                  <a:srgbClr val="000000"/>
                </a:solidFill>
                <a:latin typeface="Calibri" panose="020F0502020204030204" pitchFamily="34" charset="0"/>
                <a:cs typeface="Calibri" panose="020F0502020204030204" pitchFamily="34" charset="0"/>
              </a:rPr>
              <a:t>związku z zatrudnieniem „na czarno” lub płaceniem pod stołem:</a:t>
            </a:r>
          </a:p>
          <a:p>
            <a:pPr marL="285750" indent="-285750"/>
            <a:r>
              <a:rPr lang="pl-PL" sz="2000" dirty="0">
                <a:solidFill>
                  <a:srgbClr val="000000"/>
                </a:solidFill>
                <a:latin typeface="Calibri" panose="020F0502020204030204" pitchFamily="34" charset="0"/>
                <a:cs typeface="Calibri" panose="020F0502020204030204" pitchFamily="34" charset="0"/>
              </a:rPr>
              <a:t>pracodawca na gruncie Ordynacji podatkowej ponosi odpowiedzialność jako płatnik z tytułu niepobranej i nieodprowadzonej zaliczki na podatek od wypłaconego nieoficjalnie wynagrodzenia,</a:t>
            </a:r>
          </a:p>
          <a:p>
            <a:pPr marL="285750" indent="-285750"/>
            <a:r>
              <a:rPr lang="pl-PL" sz="2000" dirty="0">
                <a:solidFill>
                  <a:srgbClr val="000000"/>
                </a:solidFill>
                <a:latin typeface="Calibri" panose="020F0502020204030204" pitchFamily="34" charset="0"/>
                <a:cs typeface="Calibri" panose="020F0502020204030204" pitchFamily="34" charset="0"/>
              </a:rPr>
              <a:t>pracownik na gruncie Ordynacji podatkowej jest zwolniony z odpowiedzialności do wysokości zaliczki niepobranej przez </a:t>
            </a:r>
            <a:r>
              <a:rPr lang="pl-PL" sz="2000" dirty="0" smtClean="0">
                <a:solidFill>
                  <a:srgbClr val="000000"/>
                </a:solidFill>
                <a:latin typeface="Calibri" panose="020F0502020204030204" pitchFamily="34" charset="0"/>
                <a:cs typeface="Calibri" panose="020F0502020204030204" pitchFamily="34" charset="0"/>
              </a:rPr>
              <a:t>pracodawcę od </a:t>
            </a:r>
            <a:r>
              <a:rPr lang="pl-PL" sz="2000" dirty="0">
                <a:solidFill>
                  <a:srgbClr val="000000"/>
                </a:solidFill>
                <a:latin typeface="Calibri" panose="020F0502020204030204" pitchFamily="34" charset="0"/>
                <a:cs typeface="Calibri" panose="020F0502020204030204" pitchFamily="34" charset="0"/>
              </a:rPr>
              <a:t>wypłaconego nieoficjalnie wynagrodzenia,</a:t>
            </a:r>
          </a:p>
          <a:p>
            <a:pPr marL="285750" indent="-285750"/>
            <a:r>
              <a:rPr lang="pl-PL" sz="2000" dirty="0">
                <a:solidFill>
                  <a:srgbClr val="000000"/>
                </a:solidFill>
                <a:latin typeface="Calibri" panose="020F0502020204030204" pitchFamily="34" charset="0"/>
                <a:cs typeface="Calibri" panose="020F0502020204030204" pitchFamily="34" charset="0"/>
              </a:rPr>
              <a:t>ochrona pracownika przewidziana w Ordynacji podatkowej nie ma przełożenia na ustawę PIT - brak przepisu o zwolnieniu z podatku PIT tego wynagrodzenia</a:t>
            </a:r>
            <a:endParaRPr lang="pl-PL" sz="2000" dirty="0">
              <a:latin typeface="Calibri" panose="020F0502020204030204" pitchFamily="34" charset="0"/>
              <a:cs typeface="Calibri" panose="020F0502020204030204" pitchFamily="34" charset="0"/>
            </a:endParaRPr>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29</a:t>
            </a:fld>
            <a:endParaRPr lang="pl-PL"/>
          </a:p>
        </p:txBody>
      </p:sp>
    </p:spTree>
    <p:extLst>
      <p:ext uri="{BB962C8B-B14F-4D97-AF65-F5344CB8AC3E}">
        <p14:creationId xmlns:p14="http://schemas.microsoft.com/office/powerpoint/2010/main" val="3576464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2800" b="1" dirty="0" smtClean="0">
                <a:solidFill>
                  <a:srgbClr val="FF0000"/>
                </a:solidFill>
              </a:rPr>
              <a:t>Serwisy internetowe </a:t>
            </a:r>
            <a:br>
              <a:rPr lang="pl-PL" sz="2800" b="1" dirty="0" smtClean="0">
                <a:solidFill>
                  <a:srgbClr val="FF0000"/>
                </a:solidFill>
              </a:rPr>
            </a:br>
            <a:r>
              <a:rPr lang="pl-PL" sz="2800" b="1" dirty="0" smtClean="0">
                <a:solidFill>
                  <a:srgbClr val="FF0000"/>
                </a:solidFill>
              </a:rPr>
              <a:t>Ministerstwa Finansów </a:t>
            </a:r>
            <a:endParaRPr lang="pl-PL" sz="2800" b="1" dirty="0">
              <a:solidFill>
                <a:srgbClr val="FF0000"/>
              </a:solidFill>
            </a:endParaRPr>
          </a:p>
        </p:txBody>
      </p:sp>
      <p:sp>
        <p:nvSpPr>
          <p:cNvPr id="3" name="Symbol zastępczy zawartości 2"/>
          <p:cNvSpPr>
            <a:spLocks noGrp="1"/>
          </p:cNvSpPr>
          <p:nvPr>
            <p:ph idx="1"/>
          </p:nvPr>
        </p:nvSpPr>
        <p:spPr>
          <a:xfrm>
            <a:off x="1136072" y="1600200"/>
            <a:ext cx="7550727" cy="5121275"/>
          </a:xfrm>
        </p:spPr>
        <p:txBody>
          <a:bodyPr/>
          <a:lstStyle/>
          <a:p>
            <a:pPr marL="0" indent="0">
              <a:buNone/>
            </a:pPr>
            <a:r>
              <a:rPr lang="pl-PL" sz="2800" b="1" dirty="0" smtClean="0">
                <a:solidFill>
                  <a:srgbClr val="002060"/>
                </a:solidFill>
                <a:effectLst>
                  <a:outerShdw blurRad="38100" dist="38100" dir="2700000" algn="tl">
                    <a:srgbClr val="000000">
                      <a:alpha val="43137"/>
                    </a:srgbClr>
                  </a:outerShdw>
                </a:effectLst>
                <a:hlinkClick r:id="rId2"/>
              </a:rPr>
              <a:t>https://więcejwportwelach.gov.pl/</a:t>
            </a:r>
            <a:endParaRPr lang="pl-PL" sz="2800" b="1" dirty="0" smtClean="0">
              <a:solidFill>
                <a:srgbClr val="002060"/>
              </a:solidFill>
              <a:effectLst>
                <a:outerShdw blurRad="38100" dist="38100" dir="2700000" algn="tl">
                  <a:srgbClr val="000000">
                    <a:alpha val="43137"/>
                  </a:srgbClr>
                </a:outerShdw>
              </a:effectLst>
            </a:endParaRPr>
          </a:p>
          <a:p>
            <a:pPr marL="0" indent="0">
              <a:buNone/>
            </a:pPr>
            <a:endParaRPr lang="pl-PL" sz="2800" b="1" dirty="0">
              <a:solidFill>
                <a:srgbClr val="002060"/>
              </a:solidFill>
              <a:effectLst>
                <a:outerShdw blurRad="38100" dist="38100" dir="2700000" algn="tl">
                  <a:srgbClr val="000000">
                    <a:alpha val="43137"/>
                  </a:srgbClr>
                </a:outerShdw>
              </a:effectLst>
            </a:endParaRPr>
          </a:p>
          <a:p>
            <a:pPr marL="0" lvl="0" indent="0">
              <a:buNone/>
            </a:pPr>
            <a:r>
              <a:rPr lang="pl-PL" sz="2800" b="1" dirty="0">
                <a:solidFill>
                  <a:srgbClr val="002060"/>
                </a:solidFill>
                <a:effectLst>
                  <a:outerShdw blurRad="38100" dist="38100" dir="2700000" algn="tl">
                    <a:srgbClr val="000000">
                      <a:alpha val="43137"/>
                    </a:srgbClr>
                  </a:outerShdw>
                </a:effectLst>
                <a:hlinkClick r:id="rId3"/>
              </a:rPr>
              <a:t>https</a:t>
            </a:r>
            <a:r>
              <a:rPr lang="pl-PL" sz="2800" b="1" dirty="0" smtClean="0">
                <a:solidFill>
                  <a:srgbClr val="002060"/>
                </a:solidFill>
                <a:effectLst>
                  <a:outerShdw blurRad="38100" dist="38100" dir="2700000" algn="tl">
                    <a:srgbClr val="000000">
                      <a:alpha val="43137"/>
                    </a:srgbClr>
                  </a:outerShdw>
                </a:effectLst>
                <a:hlinkClick r:id="rId3"/>
              </a:rPr>
              <a:t>://www.podatki.gov.pl/polski-lad/</a:t>
            </a:r>
            <a:endParaRPr lang="pl-PL" sz="2800" b="1" dirty="0" smtClean="0">
              <a:solidFill>
                <a:srgbClr val="002060"/>
              </a:solidFill>
              <a:effectLst>
                <a:outerShdw blurRad="38100" dist="38100" dir="2700000" algn="tl">
                  <a:srgbClr val="000000">
                    <a:alpha val="43137"/>
                  </a:srgbClr>
                </a:outerShdw>
              </a:effectLst>
            </a:endParaRPr>
          </a:p>
          <a:p>
            <a:pPr marL="0" indent="0">
              <a:buNone/>
            </a:pPr>
            <a:endParaRPr lang="pl-PL" sz="2800" b="1" dirty="0">
              <a:solidFill>
                <a:srgbClr val="002060"/>
              </a:solidFill>
              <a:effectLst>
                <a:outerShdw blurRad="38100" dist="38100" dir="2700000" algn="tl">
                  <a:srgbClr val="000000">
                    <a:alpha val="43137"/>
                  </a:srgbClr>
                </a:outerShdw>
              </a:effectLst>
            </a:endParaRPr>
          </a:p>
          <a:p>
            <a:pPr marL="0" indent="0">
              <a:buNone/>
            </a:pPr>
            <a:r>
              <a:rPr lang="pl-PL" sz="2800" b="1" dirty="0" smtClean="0">
                <a:solidFill>
                  <a:srgbClr val="002060"/>
                </a:solidFill>
                <a:effectLst>
                  <a:outerShdw blurRad="38100" dist="38100" dir="2700000" algn="tl">
                    <a:srgbClr val="000000">
                      <a:alpha val="43137"/>
                    </a:srgbClr>
                  </a:outerShdw>
                </a:effectLst>
              </a:rPr>
              <a:t>Oraz na </a:t>
            </a:r>
            <a:r>
              <a:rPr lang="pl-PL" sz="2800" b="1" dirty="0" err="1" smtClean="0">
                <a:solidFill>
                  <a:srgbClr val="002060"/>
                </a:solidFill>
                <a:effectLst>
                  <a:outerShdw blurRad="38100" dist="38100" dir="2700000" algn="tl">
                    <a:srgbClr val="000000">
                      <a:alpha val="43137"/>
                    </a:srgbClr>
                  </a:outerShdw>
                </a:effectLst>
              </a:rPr>
              <a:t>Twitterze</a:t>
            </a:r>
            <a:endParaRPr lang="pl-PL" sz="2800" b="1" dirty="0" smtClean="0">
              <a:solidFill>
                <a:srgbClr val="002060"/>
              </a:solidFill>
              <a:effectLst>
                <a:outerShdw blurRad="38100" dist="38100" dir="2700000" algn="tl">
                  <a:srgbClr val="000000">
                    <a:alpha val="43137"/>
                  </a:srgbClr>
                </a:outerShdw>
              </a:effectLst>
            </a:endParaRPr>
          </a:p>
          <a:p>
            <a:pPr marL="0" indent="0">
              <a:buNone/>
            </a:pPr>
            <a:endParaRPr lang="pl-PL" sz="2800" b="1" dirty="0" smtClean="0">
              <a:solidFill>
                <a:srgbClr val="002060"/>
              </a:solidFill>
              <a:effectLst>
                <a:outerShdw blurRad="38100" dist="38100" dir="2700000" algn="tl">
                  <a:srgbClr val="000000">
                    <a:alpha val="43137"/>
                  </a:srgbClr>
                </a:outerShdw>
              </a:effectLst>
            </a:endParaRPr>
          </a:p>
          <a:p>
            <a:pPr marL="0" lvl="0" indent="0">
              <a:buNone/>
            </a:pPr>
            <a:r>
              <a:rPr lang="pl-PL" sz="2800" b="1" dirty="0">
                <a:solidFill>
                  <a:srgbClr val="002060"/>
                </a:solidFill>
                <a:effectLst>
                  <a:outerShdw blurRad="38100" dist="38100" dir="2700000" algn="tl">
                    <a:srgbClr val="000000">
                      <a:alpha val="43137"/>
                    </a:srgbClr>
                  </a:outerShdw>
                </a:effectLst>
                <a:hlinkClick r:id="rId4"/>
              </a:rPr>
              <a:t>https</a:t>
            </a:r>
            <a:r>
              <a:rPr lang="pl-PL" sz="2800" b="1" dirty="0" smtClean="0">
                <a:solidFill>
                  <a:srgbClr val="002060"/>
                </a:solidFill>
                <a:effectLst>
                  <a:outerShdw blurRad="38100" dist="38100" dir="2700000" algn="tl">
                    <a:srgbClr val="000000">
                      <a:alpha val="43137"/>
                    </a:srgbClr>
                  </a:outerShdw>
                </a:effectLst>
                <a:hlinkClick r:id="rId4"/>
              </a:rPr>
              <a:t>://twitter.com/polskilad_pis</a:t>
            </a:r>
            <a:endParaRPr lang="pl-PL" sz="2800" b="1" dirty="0">
              <a:solidFill>
                <a:srgbClr val="002060"/>
              </a:solidFill>
              <a:effectLst>
                <a:outerShdw blurRad="38100" dist="38100" dir="2700000" algn="tl">
                  <a:srgbClr val="000000">
                    <a:alpha val="43137"/>
                  </a:srgbClr>
                </a:outerShdw>
              </a:effectLst>
            </a:endParaRPr>
          </a:p>
          <a:p>
            <a:pPr marL="0" indent="0">
              <a:buNone/>
            </a:pPr>
            <a:endParaRPr lang="pl-PL" sz="2800" b="1" dirty="0">
              <a:solidFill>
                <a:srgbClr val="002060"/>
              </a:solidFill>
              <a:effectLst>
                <a:outerShdw blurRad="38100" dist="38100" dir="2700000" algn="tl">
                  <a:srgbClr val="000000">
                    <a:alpha val="43137"/>
                  </a:srgbClr>
                </a:outerShdw>
              </a:effectLst>
            </a:endParaRPr>
          </a:p>
          <a:p>
            <a:pPr marL="0" indent="0">
              <a:buNone/>
            </a:pPr>
            <a:endParaRPr lang="pl-PL" sz="2800" b="1" dirty="0" smtClean="0">
              <a:solidFill>
                <a:srgbClr val="002060"/>
              </a:solidFill>
              <a:effectLst>
                <a:outerShdw blurRad="38100" dist="38100" dir="2700000" algn="tl">
                  <a:srgbClr val="000000">
                    <a:alpha val="43137"/>
                  </a:srgbClr>
                </a:outerShdw>
              </a:effectLst>
            </a:endParaRPr>
          </a:p>
          <a:p>
            <a:pPr marL="0" indent="0">
              <a:buNone/>
            </a:pPr>
            <a:endParaRPr lang="pl-PL" sz="1400" dirty="0"/>
          </a:p>
          <a:p>
            <a:pPr marL="0" indent="0">
              <a:buNone/>
            </a:pPr>
            <a:endParaRPr lang="pl-PL" sz="1400" dirty="0" smtClean="0"/>
          </a:p>
          <a:p>
            <a:pPr marL="0" indent="0">
              <a:buNone/>
            </a:pPr>
            <a:endParaRPr lang="pl-PL" sz="1400" dirty="0"/>
          </a:p>
        </p:txBody>
      </p:sp>
      <p:sp>
        <p:nvSpPr>
          <p:cNvPr id="4" name="Symbol zastępczy numeru slajd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00632D-E699-428D-AE86-A366DBC20B8F}" type="slidenum">
              <a:rPr kumimoji="0" lang="pl-PL"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230690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2400" dirty="0" smtClean="0">
                <a:solidFill>
                  <a:srgbClr val="FF0000"/>
                </a:solidFill>
                <a:latin typeface="Calibri" panose="020F0502020204030204" pitchFamily="34" charset="0"/>
                <a:cs typeface="Calibri" panose="020F0502020204030204" pitchFamily="34" charset="0"/>
              </a:rPr>
              <a:t>Co zmienia Polski Ład w zakresie nielegalnego zatrudnienia oraz wypłat pod stołem?</a:t>
            </a:r>
            <a:endParaRPr lang="pl-PL" sz="2400" dirty="0">
              <a:solidFill>
                <a:srgbClr val="FF0000"/>
              </a:solidFill>
              <a:latin typeface="Calibri" panose="020F0502020204030204" pitchFamily="34" charset="0"/>
              <a:cs typeface="Calibri" panose="020F0502020204030204" pitchFamily="34" charset="0"/>
            </a:endParaRPr>
          </a:p>
        </p:txBody>
      </p:sp>
      <p:sp>
        <p:nvSpPr>
          <p:cNvPr id="3" name="Symbol zastępczy zawartości 2"/>
          <p:cNvSpPr>
            <a:spLocks noGrp="1"/>
          </p:cNvSpPr>
          <p:nvPr>
            <p:ph idx="1"/>
          </p:nvPr>
        </p:nvSpPr>
        <p:spPr>
          <a:xfrm>
            <a:off x="984068" y="1320800"/>
            <a:ext cx="7702731" cy="5537200"/>
          </a:xfrm>
        </p:spPr>
        <p:txBody>
          <a:bodyPr/>
          <a:lstStyle/>
          <a:p>
            <a:pPr marL="0" indent="0">
              <a:buNone/>
            </a:pPr>
            <a:r>
              <a:rPr lang="pl-PL" sz="1800" dirty="0" smtClean="0">
                <a:solidFill>
                  <a:srgbClr val="000000"/>
                </a:solidFill>
                <a:latin typeface="Calibri" panose="020F0502020204030204" pitchFamily="34" charset="0"/>
                <a:cs typeface="Calibri" panose="020F0502020204030204" pitchFamily="34" charset="0"/>
              </a:rPr>
              <a:t>W </a:t>
            </a:r>
            <a:r>
              <a:rPr lang="pl-PL" sz="1800" dirty="0">
                <a:solidFill>
                  <a:srgbClr val="000000"/>
                </a:solidFill>
                <a:latin typeface="Calibri" panose="020F0502020204030204" pitchFamily="34" charset="0"/>
                <a:cs typeface="Calibri" panose="020F0502020204030204" pitchFamily="34" charset="0"/>
              </a:rPr>
              <a:t>przypadku stwierdzenia </a:t>
            </a:r>
            <a:r>
              <a:rPr lang="pl-PL" sz="1800" dirty="0">
                <a:latin typeface="Calibri" panose="020F0502020204030204" pitchFamily="34" charset="0"/>
                <a:cs typeface="Calibri" panose="020F0502020204030204" pitchFamily="34" charset="0"/>
              </a:rPr>
              <a:t>nielegalnego zatrudnienia:</a:t>
            </a:r>
          </a:p>
          <a:p>
            <a:pPr marL="285750" indent="-285750"/>
            <a:r>
              <a:rPr lang="pl-PL" sz="1800" dirty="0">
                <a:solidFill>
                  <a:srgbClr val="000000"/>
                </a:solidFill>
                <a:latin typeface="Calibri" panose="020F0502020204030204" pitchFamily="34" charset="0"/>
                <a:cs typeface="Calibri" panose="020F0502020204030204" pitchFamily="34" charset="0"/>
              </a:rPr>
              <a:t>przychód z wynagrodzenia otrzymywanego za czas pracy na czarno  będzie </a:t>
            </a:r>
            <a:r>
              <a:rPr lang="pl-PL" sz="1800" dirty="0" smtClean="0">
                <a:solidFill>
                  <a:srgbClr val="000000"/>
                </a:solidFill>
                <a:latin typeface="Calibri" panose="020F0502020204030204" pitchFamily="34" charset="0"/>
                <a:cs typeface="Calibri" panose="020F0502020204030204" pitchFamily="34" charset="0"/>
              </a:rPr>
              <a:t>zwolniony z </a:t>
            </a:r>
            <a:r>
              <a:rPr lang="pl-PL" sz="1800" dirty="0">
                <a:solidFill>
                  <a:srgbClr val="000000"/>
                </a:solidFill>
                <a:latin typeface="Calibri" panose="020F0502020204030204" pitchFamily="34" charset="0"/>
                <a:cs typeface="Calibri" panose="020F0502020204030204" pitchFamily="34" charset="0"/>
              </a:rPr>
              <a:t>podatku na gruncie ustawy PIT (art. 21 ust. 1 pkt 151 ustawy PIT). Oznacza to, że pracownik wynagrodzenia tego nie będzie wykazywał w swoim zeznaniu rocznym.</a:t>
            </a:r>
          </a:p>
          <a:p>
            <a:pPr marL="285750" indent="-285750"/>
            <a:r>
              <a:rPr lang="pl-PL" sz="1800" dirty="0">
                <a:solidFill>
                  <a:srgbClr val="000000"/>
                </a:solidFill>
                <a:latin typeface="Calibri" panose="020F0502020204030204" pitchFamily="34" charset="0"/>
                <a:cs typeface="Calibri" panose="020F0502020204030204" pitchFamily="34" charset="0"/>
              </a:rPr>
              <a:t>przychód pracownika, który będzie zwolniony z PIT, zostanie przypisany do przychodów pracodawcy. Oznacza to, że podatek od takich wynagrodzeń za pracownika zapłaci de facto pracodawca. </a:t>
            </a:r>
          </a:p>
          <a:p>
            <a:pPr marL="285750" indent="-285750"/>
            <a:r>
              <a:rPr lang="pl-PL" sz="1800" dirty="0">
                <a:solidFill>
                  <a:srgbClr val="000000"/>
                </a:solidFill>
                <a:latin typeface="Calibri" panose="020F0502020204030204" pitchFamily="34" charset="0"/>
                <a:cs typeface="Calibri" panose="020F0502020204030204" pitchFamily="34" charset="0"/>
              </a:rPr>
              <a:t>do przychodów pracodawcy przypisany zostanie </a:t>
            </a:r>
            <a:r>
              <a:rPr lang="pl-PL" sz="1800" dirty="0">
                <a:solidFill>
                  <a:srgbClr val="FF0000"/>
                </a:solidFill>
                <a:latin typeface="Calibri" panose="020F0502020204030204" pitchFamily="34" charset="0"/>
                <a:cs typeface="Calibri" panose="020F0502020204030204" pitchFamily="34" charset="0"/>
              </a:rPr>
              <a:t>dodatkowo</a:t>
            </a:r>
            <a:r>
              <a:rPr lang="pl-PL" sz="1800" dirty="0">
                <a:solidFill>
                  <a:srgbClr val="000000"/>
                </a:solidFill>
                <a:latin typeface="Calibri" panose="020F0502020204030204" pitchFamily="34" charset="0"/>
                <a:cs typeface="Calibri" panose="020F0502020204030204" pitchFamily="34" charset="0"/>
              </a:rPr>
              <a:t> przychód w wysokości minimalnego wynagrodzenia za każdy miesiąc zatrudniania pracownika na czarno. Przychód ten będzie przypisany niezależnie od tego, czy pracodawca faktycznie wypłacał zatrudnionemu „na czarno” pracownikowi wynagrodzenie i w jakiej wysokości.</a:t>
            </a:r>
          </a:p>
          <a:p>
            <a:pPr marL="285750" indent="-285750"/>
            <a:r>
              <a:rPr lang="pl-PL" sz="1800" dirty="0">
                <a:solidFill>
                  <a:srgbClr val="000000"/>
                </a:solidFill>
                <a:latin typeface="Calibri" panose="020F0502020204030204" pitchFamily="34" charset="0"/>
                <a:cs typeface="Calibri" panose="020F0502020204030204" pitchFamily="34" charset="0"/>
              </a:rPr>
              <a:t>pracodawca będzie również w całości obciążony należnymi składkami ZUS oraz NFZ za czas zatrudniania na czarno. </a:t>
            </a:r>
          </a:p>
          <a:p>
            <a:pPr marL="285750" indent="-285750"/>
            <a:r>
              <a:rPr lang="pl-PL" sz="1800" dirty="0">
                <a:solidFill>
                  <a:srgbClr val="000000"/>
                </a:solidFill>
                <a:latin typeface="Calibri" panose="020F0502020204030204" pitchFamily="34" charset="0"/>
                <a:cs typeface="Calibri" panose="020F0502020204030204" pitchFamily="34" charset="0"/>
              </a:rPr>
              <a:t>wynagrodzenie wypłacane na czarno oraz opłacone za pracownika składki ZUS i NFZ nie będą kosztem podatkowym po stronie pracodawcy.</a:t>
            </a:r>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30</a:t>
            </a:fld>
            <a:endParaRPr lang="pl-PL"/>
          </a:p>
        </p:txBody>
      </p:sp>
    </p:spTree>
    <p:extLst>
      <p:ext uri="{BB962C8B-B14F-4D97-AF65-F5344CB8AC3E}">
        <p14:creationId xmlns:p14="http://schemas.microsoft.com/office/powerpoint/2010/main" val="2680330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2400" dirty="0">
                <a:solidFill>
                  <a:srgbClr val="FF0000"/>
                </a:solidFill>
                <a:latin typeface="Calibri" panose="020F0502020204030204" pitchFamily="34" charset="0"/>
                <a:cs typeface="Calibri" panose="020F0502020204030204" pitchFamily="34" charset="0"/>
              </a:rPr>
              <a:t>Kiedy zaczną obowiązywać przepisy dotyczące zatrudniania na czarno i płacenia pod </a:t>
            </a:r>
            <a:r>
              <a:rPr lang="pl-PL" sz="2400" dirty="0" smtClean="0">
                <a:solidFill>
                  <a:srgbClr val="FF0000"/>
                </a:solidFill>
                <a:latin typeface="Calibri" panose="020F0502020204030204" pitchFamily="34" charset="0"/>
                <a:cs typeface="Calibri" panose="020F0502020204030204" pitchFamily="34" charset="0"/>
              </a:rPr>
              <a:t>stołem i czy przepisy działają wstecz?</a:t>
            </a:r>
            <a:r>
              <a:rPr lang="pl-PL" sz="2800" b="1" dirty="0">
                <a:cs typeface="Calibri" panose="020F0502020204030204" pitchFamily="34" charset="0"/>
              </a:rPr>
              <a:t/>
            </a:r>
            <a:br>
              <a:rPr lang="pl-PL" sz="2800" b="1" dirty="0">
                <a:cs typeface="Calibri" panose="020F0502020204030204" pitchFamily="34" charset="0"/>
              </a:rPr>
            </a:br>
            <a:endParaRPr lang="pl-PL" sz="2800" b="1" dirty="0">
              <a:solidFill>
                <a:srgbClr val="FF0000"/>
              </a:solidFill>
            </a:endParaRPr>
          </a:p>
        </p:txBody>
      </p:sp>
      <p:sp>
        <p:nvSpPr>
          <p:cNvPr id="3" name="Symbol zastępczy zawartości 2"/>
          <p:cNvSpPr>
            <a:spLocks noGrp="1"/>
          </p:cNvSpPr>
          <p:nvPr>
            <p:ph idx="1"/>
          </p:nvPr>
        </p:nvSpPr>
        <p:spPr>
          <a:xfrm>
            <a:off x="1036320" y="1480457"/>
            <a:ext cx="7650480" cy="5167994"/>
          </a:xfrm>
        </p:spPr>
        <p:txBody>
          <a:bodyPr/>
          <a:lstStyle/>
          <a:p>
            <a:pPr marL="0" indent="0">
              <a:buNone/>
            </a:pPr>
            <a:endParaRPr lang="pl-PL" sz="2000" dirty="0">
              <a:solidFill>
                <a:srgbClr val="FF0000"/>
              </a:solidFill>
              <a:cs typeface="Calibri" panose="020F0502020204030204" pitchFamily="34" charset="0"/>
            </a:endParaRPr>
          </a:p>
          <a:p>
            <a:pPr marL="0" indent="0">
              <a:buNone/>
            </a:pPr>
            <a:r>
              <a:rPr lang="pl-PL" sz="1800" dirty="0">
                <a:solidFill>
                  <a:srgbClr val="000000"/>
                </a:solidFill>
                <a:latin typeface="Calibri" panose="020F0502020204030204" pitchFamily="34" charset="0"/>
                <a:cs typeface="Calibri" panose="020F0502020204030204" pitchFamily="34" charset="0"/>
              </a:rPr>
              <a:t>Na podstawie przepisu przejściowego (art. 69 ust. 2 Polskiego Ładu), w przypadku stwierdzenia, że nielegalne zatrudnienie lub płacenie pod stołem miało miejsce przed 1 stycznia 2022 r., przychód pracownika otrzymywany w okresie pracy na czarno oraz część wynagrodzenia wypłacana pod stołem również będą zwolnione z podatku PIT na podstawie art. 21 ust. 1 pkt 151. </a:t>
            </a:r>
          </a:p>
          <a:p>
            <a:endParaRPr lang="pl-PL" sz="1800" dirty="0">
              <a:solidFill>
                <a:srgbClr val="000000"/>
              </a:solidFill>
              <a:latin typeface="Calibri" panose="020F0502020204030204" pitchFamily="34" charset="0"/>
              <a:cs typeface="Calibri" panose="020F0502020204030204" pitchFamily="34" charset="0"/>
            </a:endParaRPr>
          </a:p>
          <a:p>
            <a:pPr marL="0" indent="0">
              <a:buNone/>
            </a:pPr>
            <a:r>
              <a:rPr lang="pl-PL" sz="1800" dirty="0">
                <a:solidFill>
                  <a:srgbClr val="000000"/>
                </a:solidFill>
                <a:latin typeface="Calibri" panose="020F0502020204030204" pitchFamily="34" charset="0"/>
                <a:cs typeface="Calibri" panose="020F0502020204030204" pitchFamily="34" charset="0"/>
              </a:rPr>
              <a:t>Zwolnienie to będzie miało zastosowanie w przypadkach, gdy przed 1 stycznia 2022 r. nie zostało wszczęte postępowanie w zakresie nielegalnego zatrudnienia lub ukrywania części wynagrodzenia.</a:t>
            </a:r>
          </a:p>
          <a:p>
            <a:endParaRPr lang="pl-PL" sz="1800" dirty="0">
              <a:solidFill>
                <a:srgbClr val="000000"/>
              </a:solidFill>
              <a:latin typeface="Calibri" panose="020F0502020204030204" pitchFamily="34" charset="0"/>
              <a:cs typeface="Calibri" panose="020F0502020204030204" pitchFamily="34" charset="0"/>
            </a:endParaRPr>
          </a:p>
          <a:p>
            <a:pPr marL="0" indent="0">
              <a:buNone/>
            </a:pPr>
            <a:r>
              <a:rPr lang="pl-PL" sz="1800" dirty="0">
                <a:solidFill>
                  <a:srgbClr val="000000"/>
                </a:solidFill>
                <a:latin typeface="Calibri" panose="020F0502020204030204" pitchFamily="34" charset="0"/>
                <a:cs typeface="Calibri" panose="020F0502020204030204" pitchFamily="34" charset="0"/>
              </a:rPr>
              <a:t>Oznacza to, że pracownicy nie będą musieli obawiać się, że w razie zawiadomienia właściwych organów o nieuczciwym pracodawcy, zmuszeni będą zapłacić zaległy podatek PIT.</a:t>
            </a:r>
          </a:p>
          <a:p>
            <a:endParaRPr lang="pl-PL" sz="2000" dirty="0">
              <a:solidFill>
                <a:srgbClr val="000000"/>
              </a:solidFill>
              <a:latin typeface="Calibri" panose="020F0502020204030204" pitchFamily="34" charset="0"/>
              <a:cs typeface="Calibri" panose="020F0502020204030204" pitchFamily="34" charset="0"/>
            </a:endParaRPr>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31</a:t>
            </a:fld>
            <a:endParaRPr lang="pl-PL"/>
          </a:p>
        </p:txBody>
      </p:sp>
    </p:spTree>
    <p:extLst>
      <p:ext uri="{BB962C8B-B14F-4D97-AF65-F5344CB8AC3E}">
        <p14:creationId xmlns:p14="http://schemas.microsoft.com/office/powerpoint/2010/main" val="2402218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1349828" y="2499361"/>
            <a:ext cx="7336971" cy="1872342"/>
          </a:xfrm>
        </p:spPr>
        <p:txBody>
          <a:bodyPr/>
          <a:lstStyle/>
          <a:p>
            <a:r>
              <a:rPr lang="pl-PL" dirty="0" smtClean="0"/>
              <a:t>Dziękuję za uwagę</a:t>
            </a:r>
            <a:endParaRPr lang="pl-PL"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32</a:t>
            </a:fld>
            <a:endParaRPr lang="pl-PL"/>
          </a:p>
        </p:txBody>
      </p:sp>
    </p:spTree>
    <p:extLst>
      <p:ext uri="{BB962C8B-B14F-4D97-AF65-F5344CB8AC3E}">
        <p14:creationId xmlns:p14="http://schemas.microsoft.com/office/powerpoint/2010/main" val="2667796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p:cNvSpPr txBox="1">
            <a:spLocks noChangeArrowheads="1"/>
          </p:cNvSpPr>
          <p:nvPr/>
        </p:nvSpPr>
        <p:spPr bwMode="auto">
          <a:xfrm>
            <a:off x="1136821" y="1961019"/>
            <a:ext cx="787537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endParaRPr lang="pl-PL" altLang="pl-PL" sz="4800" b="1" dirty="0">
              <a:solidFill>
                <a:srgbClr val="C00000"/>
              </a:solidFill>
            </a:endParaRPr>
          </a:p>
          <a:p>
            <a:pPr algn="ctr" eaLnBrk="1" hangingPunct="1">
              <a:spcBef>
                <a:spcPct val="0"/>
              </a:spcBef>
              <a:buFontTx/>
              <a:buNone/>
            </a:pPr>
            <a:endParaRPr lang="pl-PL" altLang="pl-PL" sz="4800" b="1" dirty="0">
              <a:solidFill>
                <a:srgbClr val="C00000"/>
              </a:solidFill>
            </a:endParaRPr>
          </a:p>
          <a:p>
            <a:pPr algn="ctr" eaLnBrk="1" hangingPunct="1">
              <a:spcBef>
                <a:spcPct val="0"/>
              </a:spcBef>
              <a:buFontTx/>
              <a:buNone/>
            </a:pPr>
            <a:r>
              <a:rPr lang="pl-PL" altLang="pl-PL" sz="4800" b="1" dirty="0" smtClean="0">
                <a:solidFill>
                  <a:srgbClr val="C00000"/>
                </a:solidFill>
              </a:rPr>
              <a:t>PŁATNIK </a:t>
            </a:r>
          </a:p>
          <a:p>
            <a:pPr algn="ctr" eaLnBrk="1" hangingPunct="1">
              <a:spcBef>
                <a:spcPct val="0"/>
              </a:spcBef>
              <a:buFontTx/>
              <a:buNone/>
            </a:pPr>
            <a:endParaRPr lang="pl-PL" altLang="pl-PL" sz="4800" b="1" dirty="0" smtClean="0">
              <a:solidFill>
                <a:srgbClr val="C00000"/>
              </a:solidFill>
            </a:endParaRPr>
          </a:p>
          <a:p>
            <a:pPr algn="ctr" eaLnBrk="1" hangingPunct="1">
              <a:spcBef>
                <a:spcPct val="0"/>
              </a:spcBef>
              <a:buFontTx/>
              <a:buNone/>
            </a:pPr>
            <a:r>
              <a:rPr lang="pl-PL" altLang="pl-PL" b="1" dirty="0">
                <a:solidFill>
                  <a:srgbClr val="FF0000"/>
                </a:solidFill>
                <a:latin typeface="Calibri" panose="020F0502020204030204" pitchFamily="34" charset="0"/>
                <a:ea typeface="+mj-ea"/>
                <a:cs typeface="Calibri" panose="020F0502020204030204" pitchFamily="34" charset="0"/>
              </a:rPr>
              <a:t/>
            </a:r>
            <a:br>
              <a:rPr lang="pl-PL" altLang="pl-PL" b="1" dirty="0">
                <a:solidFill>
                  <a:srgbClr val="FF0000"/>
                </a:solidFill>
                <a:latin typeface="Calibri" panose="020F0502020204030204" pitchFamily="34" charset="0"/>
                <a:ea typeface="+mj-ea"/>
                <a:cs typeface="Calibri" panose="020F0502020204030204" pitchFamily="34" charset="0"/>
              </a:rPr>
            </a:br>
            <a:endParaRPr lang="pl-PL" altLang="pl-PL" b="1" dirty="0">
              <a:solidFill>
                <a:srgbClr val="C00000"/>
              </a:solidFill>
            </a:endParaRPr>
          </a:p>
        </p:txBody>
      </p:sp>
      <p:sp>
        <p:nvSpPr>
          <p:cNvPr id="2" name="Symbol zastępczy numeru slajdu 1"/>
          <p:cNvSpPr>
            <a:spLocks noGrp="1"/>
          </p:cNvSpPr>
          <p:nvPr>
            <p:ph type="sldNum" sz="quarter" idx="12"/>
          </p:nvPr>
        </p:nvSpPr>
        <p:spPr/>
        <p:txBody>
          <a:bodyPr/>
          <a:lstStyle/>
          <a:p>
            <a:pPr>
              <a:defRPr/>
            </a:pPr>
            <a:fld id="{113A659D-313D-4C03-8398-BE16F21478FC}" type="slidenum">
              <a:rPr lang="pl-PL" smtClean="0"/>
              <a:pPr>
                <a:defRPr/>
              </a:pPr>
              <a:t>4</a:t>
            </a:fld>
            <a:endParaRPr lang="pl-PL"/>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5570" y="0"/>
            <a:ext cx="6276624" cy="26479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2800" b="1" dirty="0" smtClean="0">
                <a:solidFill>
                  <a:srgbClr val="FF0000"/>
                </a:solidFill>
              </a:rPr>
              <a:t>Zmiany w obowiązkach płatników </a:t>
            </a:r>
            <a:endParaRPr lang="pl-PL" sz="2800" b="1" dirty="0">
              <a:solidFill>
                <a:srgbClr val="FF0000"/>
              </a:solidFill>
            </a:endParaRPr>
          </a:p>
        </p:txBody>
      </p:sp>
      <p:sp>
        <p:nvSpPr>
          <p:cNvPr id="3" name="Symbol zastępczy zawartości 2"/>
          <p:cNvSpPr>
            <a:spLocks noGrp="1"/>
          </p:cNvSpPr>
          <p:nvPr>
            <p:ph idx="1"/>
          </p:nvPr>
        </p:nvSpPr>
        <p:spPr>
          <a:xfrm>
            <a:off x="457200" y="1600200"/>
            <a:ext cx="8229600" cy="5121275"/>
          </a:xfrm>
        </p:spPr>
        <p:txBody>
          <a:bodyPr/>
          <a:lstStyle/>
          <a:p>
            <a:pPr marL="0" indent="0">
              <a:buNone/>
            </a:pPr>
            <a:r>
              <a:rPr lang="pl-PL" sz="1400" b="1" dirty="0" smtClean="0"/>
              <a:t>Zmiany </a:t>
            </a:r>
            <a:r>
              <a:rPr lang="pl-PL" sz="1400" b="1" dirty="0"/>
              <a:t>w poborze zaliczek </a:t>
            </a:r>
            <a:endParaRPr lang="pl-PL" sz="1400" dirty="0" smtClean="0"/>
          </a:p>
          <a:p>
            <a:pPr marL="0" indent="0">
              <a:buNone/>
            </a:pPr>
            <a:r>
              <a:rPr lang="pl-PL" sz="1400" dirty="0" smtClean="0"/>
              <a:t>Zmiany </a:t>
            </a:r>
            <a:r>
              <a:rPr lang="pl-PL" sz="1400" dirty="0"/>
              <a:t>w poborze zaliczek na podatek są konsekwencją zmian polegających w szczególności na wzroście kwoty zmniejszającej podatek, wprowadzeniu nowych ulg i zwolnień, czy modyfikacji lub likwidacji dotychczasowych preferencji.</a:t>
            </a:r>
          </a:p>
          <a:p>
            <a:pPr marL="0" indent="0">
              <a:buNone/>
            </a:pPr>
            <a:endParaRPr lang="pl-PL" sz="1400" b="1" dirty="0" smtClean="0"/>
          </a:p>
          <a:p>
            <a:pPr marL="0" indent="0">
              <a:buNone/>
            </a:pPr>
            <a:r>
              <a:rPr lang="pl-PL" sz="1400" b="1" dirty="0" smtClean="0"/>
              <a:t>Wyższa </a:t>
            </a:r>
            <a:r>
              <a:rPr lang="pl-PL" sz="1400" b="1" dirty="0"/>
              <a:t>kwota zmniejszająca podatek </a:t>
            </a:r>
            <a:endParaRPr lang="pl-PL" sz="1400" dirty="0" smtClean="0"/>
          </a:p>
          <a:p>
            <a:pPr marL="0" indent="0">
              <a:buNone/>
            </a:pPr>
            <a:r>
              <a:rPr lang="pl-PL" sz="1400" dirty="0" smtClean="0"/>
              <a:t>Od </a:t>
            </a:r>
            <a:r>
              <a:rPr lang="pl-PL" sz="1400" dirty="0"/>
              <a:t>2022 r. kwota zmniejszająca podatek wynosi 5 100 zł. Jej odpowiednikiem jest kwota wolna od podatku w wysokości 30 000 zł (5 100 zł ÷ 17%). </a:t>
            </a:r>
            <a:r>
              <a:rPr lang="pl-PL" sz="1400" dirty="0" smtClean="0"/>
              <a:t>1/12 </a:t>
            </a:r>
            <a:r>
              <a:rPr lang="pl-PL" sz="1400" dirty="0"/>
              <a:t>kwoty zmniejszającej podatek to 425 zł (5 100 ÷ 12 = 425). Kwota w tej wysokości jest odliczana przez płatników przy poborze zaliczek na podatek. </a:t>
            </a:r>
          </a:p>
          <a:p>
            <a:pPr marL="0" indent="0">
              <a:buNone/>
            </a:pPr>
            <a:endParaRPr lang="pl-PL" sz="1400" dirty="0" smtClean="0"/>
          </a:p>
          <a:p>
            <a:pPr marL="0" indent="0">
              <a:buNone/>
            </a:pPr>
            <a:r>
              <a:rPr lang="pl-PL" sz="1400" dirty="0" smtClean="0"/>
              <a:t>Kwotę </a:t>
            </a:r>
            <a:r>
              <a:rPr lang="pl-PL" sz="1400" dirty="0"/>
              <a:t>tę płatnicy odliczają:</a:t>
            </a:r>
          </a:p>
          <a:p>
            <a:pPr lvl="0">
              <a:buFont typeface="Wingdings" panose="05000000000000000000" pitchFamily="2" charset="2"/>
              <a:buChar char="q"/>
            </a:pPr>
            <a:r>
              <a:rPr lang="pl-PL" sz="1400" dirty="0"/>
              <a:t>„z urzędu”, albo</a:t>
            </a:r>
          </a:p>
          <a:p>
            <a:pPr lvl="0">
              <a:buFont typeface="Wingdings" panose="05000000000000000000" pitchFamily="2" charset="2"/>
              <a:buChar char="q"/>
            </a:pPr>
            <a:r>
              <a:rPr lang="pl-PL" sz="1400" dirty="0"/>
              <a:t>„na wniosek” podatnika (PIT-2, PIT-2A, PIT-3).</a:t>
            </a:r>
          </a:p>
          <a:p>
            <a:pPr marL="0" indent="0">
              <a:buNone/>
            </a:pPr>
            <a:endParaRPr lang="pl-PL" sz="1400" dirty="0" smtClean="0"/>
          </a:p>
          <a:p>
            <a:pPr marL="0" indent="0">
              <a:buNone/>
            </a:pPr>
            <a:r>
              <a:rPr lang="pl-PL" sz="1400" dirty="0" smtClean="0"/>
              <a:t>Odliczenie </a:t>
            </a:r>
            <a:r>
              <a:rPr lang="pl-PL" sz="1400" dirty="0"/>
              <a:t>1/12 kwoty zmniejszającej podatek z mocy ustawy („z urzędu”) stosują m.in. organy rentowe przy wypłacie emerytur lub rent oraz rolnicze spółdzielnie produkcyjne przy wypłacie dniówek obrachunkowych. Z kolei „na wniosek”, stosują m.in. zakłady pracy oraz banki wypłacające emerytury lub renty z zagranicy.</a:t>
            </a:r>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solidFill>
                  <a:srgbClr val="000000">
                    <a:tint val="75000"/>
                  </a:srgbClr>
                </a:solidFill>
              </a:rPr>
              <a:pPr>
                <a:defRPr/>
              </a:pPr>
              <a:t>5</a:t>
            </a:fld>
            <a:endParaRPr lang="pl-PL">
              <a:solidFill>
                <a:srgbClr val="000000">
                  <a:tint val="75000"/>
                </a:srgbClr>
              </a:solidFill>
            </a:endParaRPr>
          </a:p>
        </p:txBody>
      </p:sp>
    </p:spTree>
    <p:extLst>
      <p:ext uri="{BB962C8B-B14F-4D97-AF65-F5344CB8AC3E}">
        <p14:creationId xmlns:p14="http://schemas.microsoft.com/office/powerpoint/2010/main" val="3676117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2800" b="1" dirty="0" smtClean="0">
                <a:solidFill>
                  <a:srgbClr val="FF0000"/>
                </a:solidFill>
              </a:rPr>
              <a:t>Zmiany w obowiązkach płatników </a:t>
            </a:r>
            <a:endParaRPr lang="pl-PL" sz="2800" b="1" dirty="0">
              <a:solidFill>
                <a:srgbClr val="FF0000"/>
              </a:solidFill>
            </a:endParaRPr>
          </a:p>
        </p:txBody>
      </p:sp>
      <p:sp>
        <p:nvSpPr>
          <p:cNvPr id="3" name="Symbol zastępczy zawartości 2"/>
          <p:cNvSpPr>
            <a:spLocks noGrp="1"/>
          </p:cNvSpPr>
          <p:nvPr>
            <p:ph idx="1"/>
          </p:nvPr>
        </p:nvSpPr>
        <p:spPr>
          <a:xfrm>
            <a:off x="457200" y="1216959"/>
            <a:ext cx="8229600" cy="5431491"/>
          </a:xfrm>
        </p:spPr>
        <p:txBody>
          <a:bodyPr/>
          <a:lstStyle/>
          <a:p>
            <a:pPr marL="0" indent="0">
              <a:buNone/>
            </a:pPr>
            <a:r>
              <a:rPr lang="pl-PL" sz="1400" b="1" dirty="0"/>
              <a:t>Prawo do niepobierania zaliczek</a:t>
            </a:r>
            <a:endParaRPr lang="pl-PL" sz="1400" dirty="0"/>
          </a:p>
          <a:p>
            <a:pPr marL="0" indent="0">
              <a:buNone/>
            </a:pPr>
            <a:r>
              <a:rPr lang="pl-PL" sz="1400" dirty="0"/>
              <a:t>W przypadku płatników, którzy na gruncie ustawy PIT nie odliczają przy </a:t>
            </a:r>
            <a:r>
              <a:rPr lang="pl-PL" sz="1400" dirty="0" smtClean="0"/>
              <a:t>poborze z </a:t>
            </a:r>
            <a:r>
              <a:rPr lang="pl-PL" sz="1400" dirty="0"/>
              <a:t>zaliczek na podatek 1/12 kwoty zmniejszającej podatek (ani z „urzędu” ani na wniosek), pozwolono na niepobieranie zaliczek na podatek dochodowy, o ile otrzymają od podatników pisemny wniosek. Zmianę tę będą mogły realizować:</a:t>
            </a:r>
          </a:p>
          <a:p>
            <a:pPr lvl="0">
              <a:buFont typeface="Wingdings" panose="05000000000000000000" pitchFamily="2" charset="2"/>
              <a:buChar char="q"/>
            </a:pPr>
            <a:r>
              <a:rPr lang="pl-PL" sz="1400" dirty="0"/>
              <a:t>spółdzielnie – od oprocentowania wkładów pieniężnych członków spółdzielni, zaliczonego w ciężar kosztów spółdzielni,</a:t>
            </a:r>
          </a:p>
          <a:p>
            <a:pPr lvl="0">
              <a:buFont typeface="Wingdings" panose="05000000000000000000" pitchFamily="2" charset="2"/>
              <a:buChar char="q"/>
            </a:pPr>
            <a:r>
              <a:rPr lang="pl-PL" sz="1400" dirty="0"/>
              <a:t>oddziały Agencji Mienia Wojskowego – od wypłacanych żołnierzom świadczeń pieniężnych wynikających z przepisów ustawy z dnia 22 czerwca 1995 r. o zakwaterowaniu Sił Zbrojnych Rzeczypospolitej Polskiej,</a:t>
            </a:r>
          </a:p>
          <a:p>
            <a:pPr lvl="0">
              <a:buFont typeface="Wingdings" panose="05000000000000000000" pitchFamily="2" charset="2"/>
              <a:buChar char="q"/>
            </a:pPr>
            <a:r>
              <a:rPr lang="pl-PL" sz="1400" dirty="0"/>
              <a:t>podmioty przyjmujące na praktykę absolwencką lub staż uczniowski – od świadczeń pieniężnych wypłacanych z tytułu odbywania praktyk absolwenckich lub odbywania stażu uczniowskiego,</a:t>
            </a:r>
          </a:p>
          <a:p>
            <a:pPr lvl="0">
              <a:buFont typeface="Wingdings" panose="05000000000000000000" pitchFamily="2" charset="2"/>
              <a:buChar char="q"/>
            </a:pPr>
            <a:r>
              <a:rPr lang="pl-PL" sz="1400" dirty="0"/>
              <a:t>osoby fizyczne prowadzące działalność gospodarczą, osoby prawne i ich jednostki organizacyjne oraz jednostki organizacyjne niemające osobowości prawnej – od dokonywanych świadczeń z tytułu działalności, o której mowa w art. 13 pkt 2 i 4-9 (w tym np. zleceniodawcy). </a:t>
            </a:r>
          </a:p>
          <a:p>
            <a:pPr marL="0" indent="0">
              <a:buNone/>
            </a:pPr>
            <a:endParaRPr lang="pl-PL" sz="1400" dirty="0" smtClean="0"/>
          </a:p>
          <a:p>
            <a:pPr marL="0" indent="0">
              <a:buNone/>
            </a:pPr>
            <a:r>
              <a:rPr lang="pl-PL" sz="1400" dirty="0" smtClean="0"/>
              <a:t>Wniosek </a:t>
            </a:r>
            <a:r>
              <a:rPr lang="pl-PL" sz="1400" dirty="0"/>
              <a:t>będą mogli złożyć podatnicy, których roczne dochody nie przekroczą kwoty wolnej od podatku 30 tys. zł, oraz którzy poza dochodami od tego płatnika nie uzyskują innych dochodów, od których zaliczki na podatek obliczane są z uwzględnieniem kwoty zmniejszającej podatek.</a:t>
            </a:r>
          </a:p>
          <a:p>
            <a:pPr marL="0" indent="0">
              <a:buNone/>
            </a:pPr>
            <a:endParaRPr lang="pl-PL" sz="1400" dirty="0" smtClean="0"/>
          </a:p>
          <a:p>
            <a:pPr marL="0" indent="0">
              <a:buNone/>
            </a:pPr>
            <a:r>
              <a:rPr lang="pl-PL" sz="1400" dirty="0" smtClean="0"/>
              <a:t>Płatnik</a:t>
            </a:r>
            <a:r>
              <a:rPr lang="pl-PL" sz="1400" dirty="0"/>
              <a:t>, który otrzyma taki wniosek, nie pobierze zaliczek najpóźniej od następnego miesiąca. Wniosek o niepobieranie zaliczki podatnik składa odrębnie dla każdego roku podatkowego</a:t>
            </a:r>
            <a:r>
              <a:rPr lang="pl-PL" sz="1400" dirty="0" smtClean="0"/>
              <a:t>.</a:t>
            </a: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solidFill>
                  <a:srgbClr val="000000">
                    <a:tint val="75000"/>
                  </a:srgbClr>
                </a:solidFill>
              </a:rPr>
              <a:pPr>
                <a:defRPr/>
              </a:pPr>
              <a:t>6</a:t>
            </a:fld>
            <a:endParaRPr lang="pl-PL">
              <a:solidFill>
                <a:srgbClr val="000000">
                  <a:tint val="75000"/>
                </a:srgbClr>
              </a:solidFill>
            </a:endParaRPr>
          </a:p>
        </p:txBody>
      </p:sp>
    </p:spTree>
    <p:extLst>
      <p:ext uri="{BB962C8B-B14F-4D97-AF65-F5344CB8AC3E}">
        <p14:creationId xmlns:p14="http://schemas.microsoft.com/office/powerpoint/2010/main" val="1453816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2800" b="1" dirty="0" smtClean="0">
                <a:solidFill>
                  <a:srgbClr val="FF0000"/>
                </a:solidFill>
              </a:rPr>
              <a:t>Zmiany w obowiązkach płatników </a:t>
            </a:r>
            <a:endParaRPr lang="pl-PL" sz="2800" b="1" dirty="0">
              <a:solidFill>
                <a:srgbClr val="FF0000"/>
              </a:solidFill>
            </a:endParaRPr>
          </a:p>
        </p:txBody>
      </p:sp>
      <p:sp>
        <p:nvSpPr>
          <p:cNvPr id="3" name="Symbol zastępczy zawartości 2"/>
          <p:cNvSpPr>
            <a:spLocks noGrp="1"/>
          </p:cNvSpPr>
          <p:nvPr>
            <p:ph idx="1"/>
          </p:nvPr>
        </p:nvSpPr>
        <p:spPr/>
        <p:txBody>
          <a:bodyPr/>
          <a:lstStyle/>
          <a:p>
            <a:pPr marL="0" indent="0">
              <a:buNone/>
            </a:pPr>
            <a:r>
              <a:rPr lang="pl-PL" sz="1400" b="1" dirty="0" smtClean="0"/>
              <a:t>Zmiana </a:t>
            </a:r>
            <a:r>
              <a:rPr lang="pl-PL" sz="1400" b="1" dirty="0"/>
              <a:t>w zakresie stosowania kosztów pracowniczych </a:t>
            </a:r>
            <a:endParaRPr lang="pl-PL" sz="1400" dirty="0"/>
          </a:p>
          <a:p>
            <a:pPr marL="0" indent="0">
              <a:buNone/>
            </a:pPr>
            <a:r>
              <a:rPr lang="pl-PL" sz="1400" dirty="0"/>
              <a:t>Pracownicy mogą zrezygnować ze stosowania w trakcie roku kosztów uzyskania przychodów. W tym celu będą mogli składać zakładowi pracy pisemny wniosek o niestosowanie pracowniczych kosztów uzyskania przychodów przy poborze zaliczek.</a:t>
            </a:r>
          </a:p>
          <a:p>
            <a:pPr marL="0" indent="0">
              <a:buNone/>
            </a:pPr>
            <a:endParaRPr lang="pl-PL" sz="1400" dirty="0" smtClean="0"/>
          </a:p>
          <a:p>
            <a:pPr marL="0" indent="0">
              <a:buNone/>
            </a:pPr>
            <a:r>
              <a:rPr lang="pl-PL" sz="1400" dirty="0" smtClean="0"/>
              <a:t>Po </a:t>
            </a:r>
            <a:r>
              <a:rPr lang="pl-PL" sz="1400" dirty="0"/>
              <a:t>otrzymaniu wniosku płatnik nie zastosuje kosztów przy poborze zaliczek na podatek najpóźniej od następnego miesiąca.</a:t>
            </a:r>
          </a:p>
          <a:p>
            <a:pPr marL="0" indent="0">
              <a:buNone/>
            </a:pPr>
            <a:endParaRPr lang="pl-PL" sz="1400" dirty="0" smtClean="0"/>
          </a:p>
          <a:p>
            <a:pPr marL="0" indent="0">
              <a:buNone/>
            </a:pPr>
            <a:r>
              <a:rPr lang="pl-PL" sz="1400" dirty="0" smtClean="0"/>
              <a:t>Wniosek </a:t>
            </a:r>
            <a:r>
              <a:rPr lang="pl-PL" sz="1400" dirty="0"/>
              <a:t>ten składa się w każdym roku odrębnie</a:t>
            </a:r>
            <a:r>
              <a:rPr lang="pl-PL" sz="1400" dirty="0" smtClean="0"/>
              <a:t>.</a:t>
            </a:r>
          </a:p>
          <a:p>
            <a:pPr marL="0" indent="0">
              <a:buNone/>
            </a:pPr>
            <a:endParaRPr lang="pl-PL" sz="1400" dirty="0"/>
          </a:p>
          <a:p>
            <a:pPr marL="0" indent="0">
              <a:buNone/>
            </a:pPr>
            <a:r>
              <a:rPr lang="pl-PL" sz="1400" b="1" dirty="0"/>
              <a:t>Brak odliczenia z tytułu składki na ubezpieczenie zdrowotne</a:t>
            </a:r>
            <a:endParaRPr lang="pl-PL" sz="1400" dirty="0"/>
          </a:p>
          <a:p>
            <a:pPr marL="0" indent="0">
              <a:buNone/>
            </a:pPr>
            <a:r>
              <a:rPr lang="pl-PL" sz="1400" dirty="0"/>
              <a:t>Od 2022 r. składki pobrane przez płatnika ze środków podatnika na ubezpieczenie zdrowotne nie będą odliczane przy poborze zaliczek na podatek. Nie będzie już w ustawie PIT podstawy prawnej do takiego odliczenia. </a:t>
            </a:r>
          </a:p>
          <a:p>
            <a:pPr marL="0" indent="0">
              <a:buNone/>
            </a:pPr>
            <a:endParaRPr lang="pl-PL" sz="1400" dirty="0"/>
          </a:p>
          <a:p>
            <a:pPr marL="0" indent="0">
              <a:buNone/>
            </a:pPr>
            <a:r>
              <a:rPr lang="pl-PL" sz="1400" dirty="0"/>
              <a:t>Pobrane przez płatnika składki na ubezpieczenie zdrowotne będą wykazywane w informacji PIT-11, w celu ich uwzględnienia przy obliczeniu przez podatnika w zeznaniu podatkowym limitu dodatkowego zwrotu z tytułu niewykorzystanej ulgi na dzieci. </a:t>
            </a:r>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solidFill>
                  <a:srgbClr val="000000">
                    <a:tint val="75000"/>
                  </a:srgbClr>
                </a:solidFill>
              </a:rPr>
              <a:pPr>
                <a:defRPr/>
              </a:pPr>
              <a:t>7</a:t>
            </a:fld>
            <a:endParaRPr lang="pl-PL">
              <a:solidFill>
                <a:srgbClr val="000000">
                  <a:tint val="75000"/>
                </a:srgbClr>
              </a:solidFill>
            </a:endParaRPr>
          </a:p>
        </p:txBody>
      </p:sp>
    </p:spTree>
    <p:extLst>
      <p:ext uri="{BB962C8B-B14F-4D97-AF65-F5344CB8AC3E}">
        <p14:creationId xmlns:p14="http://schemas.microsoft.com/office/powerpoint/2010/main" val="679502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0806" y="274638"/>
            <a:ext cx="6205993" cy="1143000"/>
          </a:xfrm>
        </p:spPr>
        <p:txBody>
          <a:bodyPr/>
          <a:lstStyle/>
          <a:p>
            <a:r>
              <a:rPr lang="pl-PL" sz="2800" b="1" dirty="0" smtClean="0">
                <a:solidFill>
                  <a:srgbClr val="FF0000"/>
                </a:solidFill>
              </a:rPr>
              <a:t>Zmiany </a:t>
            </a:r>
            <a:r>
              <a:rPr lang="pl-PL" sz="2800" b="1" dirty="0">
                <a:solidFill>
                  <a:srgbClr val="FF0000"/>
                </a:solidFill>
              </a:rPr>
              <a:t>w poborze składki na ubezpieczenie zdrowotne</a:t>
            </a:r>
            <a:r>
              <a:rPr lang="pl-PL" sz="2800" dirty="0">
                <a:solidFill>
                  <a:srgbClr val="FF0000"/>
                </a:solidFill>
              </a:rPr>
              <a:t> </a:t>
            </a:r>
            <a:endParaRPr lang="pl-PL" sz="2800" b="1" dirty="0">
              <a:solidFill>
                <a:srgbClr val="FF0000"/>
              </a:solidFill>
            </a:endParaRPr>
          </a:p>
        </p:txBody>
      </p:sp>
      <p:sp>
        <p:nvSpPr>
          <p:cNvPr id="3" name="Symbol zastępczy zawartości 2"/>
          <p:cNvSpPr>
            <a:spLocks noGrp="1"/>
          </p:cNvSpPr>
          <p:nvPr>
            <p:ph idx="1"/>
          </p:nvPr>
        </p:nvSpPr>
        <p:spPr>
          <a:xfrm>
            <a:off x="457200" y="1600200"/>
            <a:ext cx="8229600" cy="5003800"/>
          </a:xfrm>
        </p:spPr>
        <p:txBody>
          <a:bodyPr/>
          <a:lstStyle/>
          <a:p>
            <a:pPr marL="0" indent="0">
              <a:buNone/>
            </a:pPr>
            <a:r>
              <a:rPr lang="pl-PL" sz="1400" dirty="0"/>
              <a:t>„Polski Ład” wprowadził m.in. również zmiany w zakresie poboru składki na ubezpieczenie zdrowotne pobieranej od wynagrodzeń pracowników. Dla ustalenia prawidłowej wysokości składki na ubezpieczenie zdrowotne pracodawca będzie obliczał hipotetyczną kwotę zaliczki na podatek. Hipotetyczną, bo obliczoną zgodnie z przepisami ustawy PIT, w brzmieniu obowiązującym na dzień 31 grudnia 2021 r. </a:t>
            </a:r>
          </a:p>
          <a:p>
            <a:pPr marL="0" indent="0">
              <a:buNone/>
            </a:pPr>
            <a:endParaRPr lang="pl-PL" sz="1400" dirty="0" smtClean="0"/>
          </a:p>
          <a:p>
            <a:pPr marL="0" indent="0">
              <a:buNone/>
            </a:pPr>
            <a:r>
              <a:rPr lang="pl-PL" sz="1400" dirty="0" smtClean="0"/>
              <a:t>Kwota </a:t>
            </a:r>
            <a:r>
              <a:rPr lang="pl-PL" sz="1400" dirty="0"/>
              <a:t>tej zaliczki będzie stanowiła składkę zdrowotną za dany miesiąc, w przypadku gdy składka obliczona na ubezpieczenie zdrowotne za dany miesiąc, na ogólnych zasadach, będzie wyższa od kwoty tej hipotetycznej zaliczki. </a:t>
            </a:r>
          </a:p>
          <a:p>
            <a:pPr marL="0" indent="0">
              <a:buNone/>
            </a:pPr>
            <a:endParaRPr lang="pl-PL" sz="1400" dirty="0" smtClean="0"/>
          </a:p>
          <a:p>
            <a:pPr marL="0" indent="0">
              <a:buNone/>
            </a:pPr>
            <a:r>
              <a:rPr lang="pl-PL" sz="1400" dirty="0" smtClean="0"/>
              <a:t>Oznacza </a:t>
            </a:r>
            <a:r>
              <a:rPr lang="pl-PL" sz="1400" dirty="0"/>
              <a:t>to, że pracodawca – dla prawidłowego wywiązania się z obowiązku poboru składki na ubezpieczenie zdrowotne – w każdym przypadku będzie obliczał zaliczkę na podatek na zasadach obowiązujących do końca 2021 r., tj.  z zastosowaniem skali podatkowej i 1/12 kwoty zmniejszającej podatek z 2021 r. Kwota ta będzie generowała wysokość miesięcznej składki na ubezpieczenie zdrowotne, gdy składka ta obliczona na ogólnych zasadach będzie wyższa od tak obliczonej hipotetycznej zaliczki na podatek. </a:t>
            </a:r>
          </a:p>
          <a:p>
            <a:pPr marL="0" indent="0">
              <a:buNone/>
            </a:pPr>
            <a:endParaRPr lang="pl-PL" sz="1400" dirty="0" smtClean="0"/>
          </a:p>
          <a:p>
            <a:pPr marL="0" indent="0">
              <a:buNone/>
            </a:pPr>
            <a:r>
              <a:rPr lang="pl-PL" sz="1400" dirty="0" smtClean="0"/>
              <a:t>Zasady </a:t>
            </a:r>
            <a:r>
              <a:rPr lang="pl-PL" sz="1400" dirty="0"/>
              <a:t>poboru tych składek określa ustawa z dnia 27 sierpnia 2004 r. o świadczeniach opieki zdrowotnej finansowanych ze środków publicznych.</a:t>
            </a:r>
          </a:p>
          <a:p>
            <a:pPr marL="0" indent="0">
              <a:buNone/>
            </a:pPr>
            <a:endParaRPr lang="pl-PL" sz="1400" dirty="0"/>
          </a:p>
          <a:p>
            <a:pPr marL="0" indent="0">
              <a:buNone/>
            </a:pPr>
            <a:endParaRPr lang="pl-PL" sz="1400" dirty="0"/>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solidFill>
                  <a:srgbClr val="000000">
                    <a:tint val="75000"/>
                  </a:srgbClr>
                </a:solidFill>
              </a:rPr>
              <a:pPr>
                <a:defRPr/>
              </a:pPr>
              <a:t>8</a:t>
            </a:fld>
            <a:endParaRPr lang="pl-PL">
              <a:solidFill>
                <a:srgbClr val="000000">
                  <a:tint val="75000"/>
                </a:srgbClr>
              </a:solidFill>
            </a:endParaRPr>
          </a:p>
        </p:txBody>
      </p:sp>
    </p:spTree>
    <p:extLst>
      <p:ext uri="{BB962C8B-B14F-4D97-AF65-F5344CB8AC3E}">
        <p14:creationId xmlns:p14="http://schemas.microsoft.com/office/powerpoint/2010/main" val="3978204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smtClean="0">
                <a:solidFill>
                  <a:srgbClr val="FF0000"/>
                </a:solidFill>
              </a:rPr>
              <a:t>	Zmiany </a:t>
            </a:r>
            <a:r>
              <a:rPr lang="pl-PL" sz="2800" b="1" dirty="0">
                <a:solidFill>
                  <a:srgbClr val="FF0000"/>
                </a:solidFill>
              </a:rPr>
              <a:t>w poborze składki </a:t>
            </a:r>
            <a:r>
              <a:rPr lang="pl-PL" sz="2800" b="1" dirty="0" smtClean="0">
                <a:solidFill>
                  <a:srgbClr val="FF0000"/>
                </a:solidFill>
              </a:rPr>
              <a:t/>
            </a:r>
            <a:br>
              <a:rPr lang="pl-PL" sz="2800" b="1" dirty="0" smtClean="0">
                <a:solidFill>
                  <a:srgbClr val="FF0000"/>
                </a:solidFill>
              </a:rPr>
            </a:br>
            <a:r>
              <a:rPr lang="pl-PL" sz="2800" b="1" dirty="0" smtClean="0">
                <a:solidFill>
                  <a:srgbClr val="FF0000"/>
                </a:solidFill>
              </a:rPr>
              <a:t>	na </a:t>
            </a:r>
            <a:r>
              <a:rPr lang="pl-PL" sz="2800" b="1" dirty="0">
                <a:solidFill>
                  <a:srgbClr val="FF0000"/>
                </a:solidFill>
              </a:rPr>
              <a:t>ubezpieczenie zdrowotne</a:t>
            </a:r>
            <a:r>
              <a:rPr lang="pl-PL" sz="2800" dirty="0">
                <a:solidFill>
                  <a:srgbClr val="FF0000"/>
                </a:solidFill>
              </a:rPr>
              <a:t> </a:t>
            </a:r>
            <a:endParaRPr lang="pl-PL" sz="2800" dirty="0"/>
          </a:p>
        </p:txBody>
      </p:sp>
      <p:sp>
        <p:nvSpPr>
          <p:cNvPr id="3" name="Symbol zastępczy zawartości 2"/>
          <p:cNvSpPr>
            <a:spLocks noGrp="1"/>
          </p:cNvSpPr>
          <p:nvPr>
            <p:ph idx="1"/>
          </p:nvPr>
        </p:nvSpPr>
        <p:spPr/>
        <p:txBody>
          <a:bodyPr/>
          <a:lstStyle/>
          <a:p>
            <a:r>
              <a:rPr lang="pl-PL" sz="1400" dirty="0" smtClean="0"/>
              <a:t>Pracownik jest zatrudniony na umowę o pracę w niepełnym wymiarze czasu pracy, otrzymuje wynagrodzenie w kwocie 800 zł brutto, jest to podstawa wymiaru składki na ubezpieczenie zdrowotne. Kwota wolna od podatku wynosi 425 zł. Jak dokonać obliczenia?</a:t>
            </a:r>
          </a:p>
          <a:p>
            <a:pPr marL="0" indent="0">
              <a:buNone/>
            </a:pPr>
            <a:endParaRPr lang="pl-PL" sz="1400" dirty="0" smtClean="0"/>
          </a:p>
          <a:p>
            <a:r>
              <a:rPr lang="pl-PL" sz="1400" dirty="0" smtClean="0"/>
              <a:t>Ubezpieczenie społeczne: 800 zł x 13,71%=109,68 zł</a:t>
            </a:r>
          </a:p>
          <a:p>
            <a:r>
              <a:rPr lang="pl-PL" sz="1400" dirty="0" smtClean="0"/>
              <a:t>Podstawa opodatkowania: 800 zł – 109,68 zł = 690,32 zł – 250 zł (</a:t>
            </a:r>
            <a:r>
              <a:rPr lang="pl-PL" sz="1400" dirty="0" err="1" smtClean="0"/>
              <a:t>k.u.p</a:t>
            </a:r>
            <a:r>
              <a:rPr lang="pl-PL" sz="1400" dirty="0" smtClean="0"/>
              <a:t>) = 440,32 zł</a:t>
            </a:r>
            <a:endParaRPr lang="pl-PL" sz="1400" dirty="0"/>
          </a:p>
          <a:p>
            <a:r>
              <a:rPr lang="pl-PL" sz="1400" dirty="0" smtClean="0"/>
              <a:t>Zaliczka na podatek: 440 zł x 17% = 74,80 zł – 425 zł = </a:t>
            </a:r>
            <a:r>
              <a:rPr lang="pl-PL" sz="1400" dirty="0" smtClean="0">
                <a:solidFill>
                  <a:srgbClr val="FF0000"/>
                </a:solidFill>
              </a:rPr>
              <a:t>-350,20 </a:t>
            </a:r>
            <a:r>
              <a:rPr lang="pl-PL" sz="1400" dirty="0" smtClean="0"/>
              <a:t>– zaliczka za styczeń nie wystąpi</a:t>
            </a:r>
          </a:p>
          <a:p>
            <a:pPr marL="0" indent="0">
              <a:buNone/>
            </a:pPr>
            <a:endParaRPr lang="pl-PL" sz="1400" dirty="0"/>
          </a:p>
          <a:p>
            <a:pPr>
              <a:buFont typeface="Arial" panose="020B0604020202020204" pitchFamily="34" charset="0"/>
              <a:buChar char="•"/>
            </a:pPr>
            <a:r>
              <a:rPr lang="pl-PL" sz="1400" dirty="0" smtClean="0"/>
              <a:t>Aby ustalić wysokość należnej składki zdrowotnej pracodawca oblicza „hipotetyczną zaliczkę na podatek”:</a:t>
            </a:r>
          </a:p>
          <a:p>
            <a:pPr marL="0" indent="0">
              <a:buNone/>
            </a:pPr>
            <a:endParaRPr lang="pl-PL" sz="1400" dirty="0" smtClean="0"/>
          </a:p>
          <a:p>
            <a:pPr>
              <a:buFont typeface="Arial" panose="020B0604020202020204" pitchFamily="34" charset="0"/>
              <a:buChar char="•"/>
            </a:pPr>
            <a:r>
              <a:rPr lang="pl-PL" sz="1400" dirty="0" smtClean="0"/>
              <a:t>Hipotetyczna zaliczka: 440 zł x 17% = 74,80 zł – 43,76 zł (kwota zmniejszająca z 2021 r.) = </a:t>
            </a:r>
            <a:r>
              <a:rPr lang="pl-PL" sz="1400" dirty="0" smtClean="0">
                <a:solidFill>
                  <a:srgbClr val="FF0000"/>
                </a:solidFill>
              </a:rPr>
              <a:t>31,04 </a:t>
            </a:r>
            <a:endParaRPr lang="pl-PL" sz="1400" dirty="0">
              <a:solidFill>
                <a:srgbClr val="FF0000"/>
              </a:solidFill>
            </a:endParaRPr>
          </a:p>
          <a:p>
            <a:pPr>
              <a:buFont typeface="Arial" panose="020B0604020202020204" pitchFamily="34" charset="0"/>
              <a:buChar char="•"/>
            </a:pPr>
            <a:r>
              <a:rPr lang="pl-PL" sz="1400" dirty="0" smtClean="0"/>
              <a:t>Obliczenie składki na ubezpieczenie zdrowotne wg nowych zasad:</a:t>
            </a:r>
          </a:p>
          <a:p>
            <a:pPr>
              <a:buFont typeface="Arial" panose="020B0604020202020204" pitchFamily="34" charset="0"/>
              <a:buChar char="•"/>
            </a:pPr>
            <a:r>
              <a:rPr lang="pl-PL" sz="1400" dirty="0" smtClean="0"/>
              <a:t>800 zł – 109,68 zł = 690,32 x 9% = 62,13 zł</a:t>
            </a:r>
          </a:p>
          <a:p>
            <a:pPr marL="0" indent="0">
              <a:buNone/>
            </a:pPr>
            <a:endParaRPr lang="pl-PL" sz="1400" dirty="0" smtClean="0"/>
          </a:p>
          <a:p>
            <a:pPr marL="0" indent="0">
              <a:buNone/>
            </a:pPr>
            <a:r>
              <a:rPr lang="pl-PL" sz="1400" dirty="0" smtClean="0"/>
              <a:t>         Jak widać obliczona składka zdrowotna jest wyższa od kwoty hipotetycznej zaliczki zatem składka zdrowotna jest obniżana do kwoty odpowiadającej zaliczce na podatek ustalonej na zasadach obowiązujących do końca 2021 roku.</a:t>
            </a:r>
          </a:p>
        </p:txBody>
      </p:sp>
      <p:sp>
        <p:nvSpPr>
          <p:cNvPr id="4" name="Symbol zastępczy numeru slajdu 3"/>
          <p:cNvSpPr>
            <a:spLocks noGrp="1"/>
          </p:cNvSpPr>
          <p:nvPr>
            <p:ph type="sldNum" sz="quarter" idx="12"/>
          </p:nvPr>
        </p:nvSpPr>
        <p:spPr/>
        <p:txBody>
          <a:bodyPr/>
          <a:lstStyle/>
          <a:p>
            <a:pPr>
              <a:defRPr/>
            </a:pPr>
            <a:fld id="{DA00632D-E699-428D-AE86-A366DBC20B8F}" type="slidenum">
              <a:rPr lang="pl-PL" smtClean="0"/>
              <a:pPr>
                <a:defRPr/>
              </a:pPr>
              <a:t>9</a:t>
            </a:fld>
            <a:endParaRPr lang="pl-PL"/>
          </a:p>
        </p:txBody>
      </p:sp>
    </p:spTree>
    <p:extLst>
      <p:ext uri="{BB962C8B-B14F-4D97-AF65-F5344CB8AC3E}">
        <p14:creationId xmlns:p14="http://schemas.microsoft.com/office/powerpoint/2010/main" val="3047643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MF_1">
      <a:dk1>
        <a:srgbClr val="000000"/>
      </a:dk1>
      <a:lt1>
        <a:srgbClr val="FFFFFF"/>
      </a:lt1>
      <a:dk2>
        <a:srgbClr val="919195"/>
      </a:dk2>
      <a:lt2>
        <a:srgbClr val="C9CACC"/>
      </a:lt2>
      <a:accent1>
        <a:srgbClr val="E31837"/>
      </a:accent1>
      <a:accent2>
        <a:srgbClr val="C9CACC"/>
      </a:accent2>
      <a:accent3>
        <a:srgbClr val="919195"/>
      </a:accent3>
      <a:accent4>
        <a:srgbClr val="ADAFB2"/>
      </a:accent4>
      <a:accent5>
        <a:srgbClr val="B5121B"/>
      </a:accent5>
      <a:accent6>
        <a:srgbClr val="EC7769"/>
      </a:accent6>
      <a:hlink>
        <a:srgbClr val="F7C6B9"/>
      </a:hlink>
      <a:folHlink>
        <a:srgbClr val="919195"/>
      </a:folHlink>
    </a:clrScheme>
    <a:fontScheme name="Office — klasyczny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3510</Words>
  <Application>Microsoft Office PowerPoint</Application>
  <PresentationFormat>Pokaz na ekranie (4:3)</PresentationFormat>
  <Paragraphs>333</Paragraphs>
  <Slides>32</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32</vt:i4>
      </vt:variant>
    </vt:vector>
  </HeadingPairs>
  <TitlesOfParts>
    <vt:vector size="36" baseType="lpstr">
      <vt:lpstr>Arial</vt:lpstr>
      <vt:lpstr>Calibri</vt:lpstr>
      <vt:lpstr>Wingdings</vt:lpstr>
      <vt:lpstr>Motyw pakietu Office</vt:lpstr>
      <vt:lpstr>Prezentacja programu PowerPoint</vt:lpstr>
      <vt:lpstr>AGENDA</vt:lpstr>
      <vt:lpstr>Serwisy internetowe  Ministerstwa Finansów </vt:lpstr>
      <vt:lpstr>Prezentacja programu PowerPoint</vt:lpstr>
      <vt:lpstr>Zmiany w obowiązkach płatników </vt:lpstr>
      <vt:lpstr>Zmiany w obowiązkach płatników </vt:lpstr>
      <vt:lpstr>Zmiany w obowiązkach płatników </vt:lpstr>
      <vt:lpstr>Zmiany w poborze składki na ubezpieczenie zdrowotne </vt:lpstr>
      <vt:lpstr> Zmiany w poborze składki   na ubezpieczenie zdrowotne </vt:lpstr>
      <vt:lpstr>Zmiany w poborze składki na ubezpieczenie zdrowotne </vt:lpstr>
      <vt:lpstr>PIT-2</vt:lpstr>
      <vt:lpstr>PIT-2</vt:lpstr>
      <vt:lpstr>PIT-2</vt:lpstr>
      <vt:lpstr>PIT-2</vt:lpstr>
      <vt:lpstr>PIT-2</vt:lpstr>
      <vt:lpstr>PIT-2</vt:lpstr>
      <vt:lpstr>Szczególny mechanizm  pobierania zaliczek na podatek dochodowy</vt:lpstr>
      <vt:lpstr>Rozporządzenie w sprawie naliczania  zaliczek na podatek dochodowy</vt:lpstr>
      <vt:lpstr>Zakres rozporządzenia</vt:lpstr>
      <vt:lpstr>Kiedy stosujemy mechanizm?</vt:lpstr>
      <vt:lpstr>Rezygnacja z mechanizmu</vt:lpstr>
      <vt:lpstr>Jak liczyć zaliczki?</vt:lpstr>
      <vt:lpstr>Jak działa mechanizm?</vt:lpstr>
      <vt:lpstr>Ujemna różnica</vt:lpstr>
      <vt:lpstr>Wynagrodzenie 12.000 zł z umowy o pracę</vt:lpstr>
      <vt:lpstr>Przeciwdziałanie nielegalnemu zatrudnieniu  oraz płaceniu pod stołem</vt:lpstr>
      <vt:lpstr>            Co to jest nielegalne zatrudnienie?</vt:lpstr>
      <vt:lpstr>  Co to jest płacenie pod stołem?</vt:lpstr>
      <vt:lpstr>Jak było przed Polskim Ładem?</vt:lpstr>
      <vt:lpstr>Co zmienia Polski Ład w zakresie nielegalnego zatrudnienia oraz wypłat pod stołem?</vt:lpstr>
      <vt:lpstr>Kiedy zaczną obowiązywać przepisy dotyczące zatrudniania na czarno i płacenia pod stołem i czy przepisy działają wstecz? </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aiso</dc:creator>
  <cp:lastModifiedBy>Trusiewicz Joanna</cp:lastModifiedBy>
  <cp:revision>184</cp:revision>
  <cp:lastPrinted>2022-02-16T07:45:53Z</cp:lastPrinted>
  <dcterms:created xsi:type="dcterms:W3CDTF">2010-12-22T13:06:19Z</dcterms:created>
  <dcterms:modified xsi:type="dcterms:W3CDTF">2022-02-16T08:54:14Z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FCATEGORY">
    <vt:lpwstr>InformacjePrzeznaczoneWylacznieDoUzytkuWewnetrznego</vt:lpwstr>
  </property>
  <property fmtid="{D5CDD505-2E9C-101B-9397-08002B2CF9AE}" pid="3" name="MFClassifiedBy">
    <vt:lpwstr>MF\ckvk;Jankowiak Dariusz</vt:lpwstr>
  </property>
  <property fmtid="{D5CDD505-2E9C-101B-9397-08002B2CF9AE}" pid="4" name="MFClassificationDate">
    <vt:lpwstr>2022-01-13T11:46:48.8210641+01:00</vt:lpwstr>
  </property>
  <property fmtid="{D5CDD505-2E9C-101B-9397-08002B2CF9AE}" pid="5" name="MFClassifiedBySID">
    <vt:lpwstr>MF\S-1-5-21-1525952054-1005573771-2909822258-53128</vt:lpwstr>
  </property>
  <property fmtid="{D5CDD505-2E9C-101B-9397-08002B2CF9AE}" pid="6" name="MFGRNItemId">
    <vt:lpwstr>GRN-613784a9-0b2e-4de2-a0b4-eeb46abe702e</vt:lpwstr>
  </property>
  <property fmtid="{D5CDD505-2E9C-101B-9397-08002B2CF9AE}" pid="7" name="MFHash">
    <vt:lpwstr>Ec1vTixcA3PUJNLMkO0O9ZjOxKCeHpWKs8SUEagoIfI=</vt:lpwstr>
  </property>
  <property fmtid="{D5CDD505-2E9C-101B-9397-08002B2CF9AE}" pid="8" name="DLPManualFileClassification">
    <vt:lpwstr>{5fdfc941-3fcf-4a5b-87be-4848800d39d0}</vt:lpwstr>
  </property>
  <property fmtid="{D5CDD505-2E9C-101B-9397-08002B2CF9AE}" pid="9" name="MFRefresh">
    <vt:lpwstr>False</vt:lpwstr>
  </property>
</Properties>
</file>