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97" r:id="rId7"/>
    <p:sldId id="298" r:id="rId8"/>
    <p:sldId id="259" r:id="rId9"/>
    <p:sldId id="261" r:id="rId10"/>
    <p:sldId id="262" r:id="rId11"/>
    <p:sldId id="296" r:id="rId12"/>
    <p:sldId id="299" r:id="rId13"/>
    <p:sldId id="300" r:id="rId14"/>
  </p:sldIdLst>
  <p:sldSz cx="9144000" cy="6858000" type="screen4x3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20" autoAdjust="0"/>
  </p:normalViewPr>
  <p:slideViewPr>
    <p:cSldViewPr snapToGrid="0">
      <p:cViewPr varScale="1">
        <p:scale>
          <a:sx n="61" d="100"/>
          <a:sy n="61" d="100"/>
        </p:scale>
        <p:origin x="16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59CAA-1987-492B-9656-8CFB360D844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5250A-8513-4ABB-B579-30398ACBB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91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1C15C-D87B-44E3-9FEC-31DF31D7A396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4B56B-95DE-4C48-9349-C85B58581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86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uesc.gov.pl/" TargetMode="Externa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9.xml"/><Relationship Id="rId1" Type="http://schemas.openxmlformats.org/officeDocument/2006/relationships/video" Target="https://www.youtube.com/embed/pYsf_WmBIpA?list=PLQbRJZGPTcTYY8xc_Flr7jQouk5PchlJ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7.xml"/><Relationship Id="rId1" Type="http://schemas.openxmlformats.org/officeDocument/2006/relationships/video" Target="https://www.youtube.com/embed/fuwyQZmwQS4?list=PLQbRJZGPTcTYY8xc_Flr7jQouk5PchlJo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helpdesk-eclo@mf.gov.pl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1230480" y="5842080"/>
            <a:ext cx="1397880" cy="729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l-PL" sz="700" b="0" strike="noStrike" spc="-1">
                <a:solidFill>
                  <a:srgbClr val="ADAFB2"/>
                </a:solidFill>
                <a:latin typeface="Arial"/>
                <a:ea typeface="DejaVu Sans"/>
              </a:rPr>
              <a:t>ul. Długa 75/76</a:t>
            </a:r>
            <a:endParaRPr lang="pl-PL" sz="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700" b="0" strike="noStrike" spc="-1">
                <a:solidFill>
                  <a:srgbClr val="ADAFB2"/>
                </a:solidFill>
                <a:latin typeface="Arial"/>
                <a:ea typeface="DejaVu Sans"/>
              </a:rPr>
              <a:t>80-831 Gdańsk</a:t>
            </a:r>
            <a:endParaRPr lang="pl-PL" sz="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700" b="0" strike="noStrike" spc="-1">
                <a:solidFill>
                  <a:srgbClr val="ADAFB2"/>
                </a:solidFill>
                <a:latin typeface="Arial"/>
                <a:ea typeface="DejaVu Sans"/>
              </a:rPr>
              <a:t>tel.: +48 58 30 02 360</a:t>
            </a:r>
            <a:endParaRPr lang="pl-PL" sz="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700" b="0" strike="noStrike" spc="-1">
                <a:solidFill>
                  <a:srgbClr val="FF0000"/>
                </a:solidFill>
                <a:latin typeface="Arial"/>
                <a:ea typeface="DejaVu Sans"/>
              </a:rPr>
              <a:t>www.pomorskie.kas.gov.pl</a:t>
            </a:r>
            <a:endParaRPr lang="pl-PL" sz="700" b="0" strike="noStrike" spc="-1">
              <a:latin typeface="Arial"/>
            </a:endParaRPr>
          </a:p>
        </p:txBody>
      </p:sp>
      <p:sp>
        <p:nvSpPr>
          <p:cNvPr id="4" name="TextShape 3"/>
          <p:cNvSpPr/>
          <p:nvPr/>
        </p:nvSpPr>
        <p:spPr>
          <a:xfrm>
            <a:off x="988142" y="1150374"/>
            <a:ext cx="7697578" cy="49746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36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"Wysyłanie deklaracji uproszczonej  </a:t>
            </a:r>
            <a:endParaRPr lang="pl-PL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36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w sprawie podatku akcyzowego od samochodów osobowych AKC-US za pomocą Platformy Usług Elektronicznych Skarbowo-Celnych (PUESC)"</a:t>
            </a:r>
            <a:endParaRPr lang="pl-PL" sz="3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3600" b="0" strike="noStrike" spc="-1" dirty="0">
              <a:latin typeface="Arial"/>
            </a:endParaRPr>
          </a:p>
        </p:txBody>
      </p:sp>
      <p:pic>
        <p:nvPicPr>
          <p:cNvPr id="5" name="Picture 2" descr="Rysunek konturowy w kolorze czerwonym na białym tle. Przedstawia samochód osobowy ze znakiem procenta."/>
          <p:cNvPicPr/>
          <p:nvPr/>
        </p:nvPicPr>
        <p:blipFill>
          <a:blip r:embed="rId3"/>
          <a:stretch/>
        </p:blipFill>
        <p:spPr>
          <a:xfrm>
            <a:off x="6060240" y="4274640"/>
            <a:ext cx="2159640" cy="129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A28F84DB-5994-453D-B873-31E01ABEDB50}"/>
              </a:ext>
            </a:extLst>
          </p:cNvPr>
          <p:cNvSpPr txBox="1"/>
          <p:nvPr/>
        </p:nvSpPr>
        <p:spPr>
          <a:xfrm>
            <a:off x="3851290" y="3244334"/>
            <a:ext cx="1943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Dziękujemy </a:t>
            </a:r>
          </a:p>
        </p:txBody>
      </p:sp>
    </p:spTree>
    <p:extLst>
      <p:ext uri="{BB962C8B-B14F-4D97-AF65-F5344CB8AC3E}">
        <p14:creationId xmlns:p14="http://schemas.microsoft.com/office/powerpoint/2010/main" val="160150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/>
          <p:nvPr/>
        </p:nvSpPr>
        <p:spPr>
          <a:xfrm>
            <a:off x="2392560" y="222128"/>
            <a:ext cx="6293520" cy="11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1600" b="1" strike="noStrike" spc="-1" dirty="0">
                <a:solidFill>
                  <a:srgbClr val="ADAF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art.24d nowelizacja ustawy o podatku akcyzowym </a:t>
            </a:r>
          </a:p>
          <a:p>
            <a:pPr>
              <a:lnSpc>
                <a:spcPct val="100000"/>
              </a:lnSpc>
            </a:pPr>
            <a:r>
              <a:rPr lang="pl-PL" sz="1600" b="1" strike="noStrike" spc="-1" dirty="0">
                <a:solidFill>
                  <a:srgbClr val="ADAF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(Dz.U. 2021r.,poz.694)</a:t>
            </a:r>
            <a:endParaRPr lang="pl-PL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1060560" y="5859360"/>
            <a:ext cx="1332000" cy="72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l-PL" sz="700" b="0" strike="noStrike" spc="-1">
                <a:solidFill>
                  <a:srgbClr val="ADAFB2"/>
                </a:solidFill>
                <a:latin typeface="Arial"/>
                <a:ea typeface="DejaVu Sans"/>
              </a:rPr>
              <a:t>ul. Długa 75/76</a:t>
            </a:r>
            <a:endParaRPr lang="pl-PL" sz="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700" b="0" strike="noStrike" spc="-1">
                <a:solidFill>
                  <a:srgbClr val="ADAFB2"/>
                </a:solidFill>
                <a:latin typeface="Arial"/>
                <a:ea typeface="DejaVu Sans"/>
              </a:rPr>
              <a:t>80-831 Gdańsk</a:t>
            </a:r>
            <a:endParaRPr lang="pl-PL" sz="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700" b="0" strike="noStrike" spc="-1">
                <a:solidFill>
                  <a:srgbClr val="ADAFB2"/>
                </a:solidFill>
                <a:latin typeface="Arial"/>
                <a:ea typeface="DejaVu Sans"/>
              </a:rPr>
              <a:t>tel.: +48 58 30 02 360</a:t>
            </a:r>
            <a:endParaRPr lang="pl-PL" sz="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700" b="0" strike="noStrike" spc="-1">
                <a:solidFill>
                  <a:srgbClr val="FF0000"/>
                </a:solidFill>
                <a:latin typeface="Arial"/>
                <a:ea typeface="DejaVu Sans"/>
              </a:rPr>
              <a:t>www.pomorskie.kas.gov.pl</a:t>
            </a:r>
            <a:endParaRPr lang="pl-PL" sz="700" b="0" strike="noStrike" spc="-1">
              <a:latin typeface="Arial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1425844" y="1416959"/>
            <a:ext cx="7260236" cy="32170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noAutofit/>
          </a:bodyPr>
          <a:lstStyle/>
          <a:p>
            <a:pPr algn="just">
              <a:lnSpc>
                <a:spcPct val="100000"/>
              </a:lnSpc>
            </a:pPr>
            <a:endParaRPr lang="pl-PL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l-PL" sz="2800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Z dniem 1 lipca 2021r. wprowadzono obowiązek składania deklaracji AKC-US przez podatników prowadzących działalność gospodarczą wyłącznie za pomocą środków komunikacji elektronicznej poprzez platformę usług elektronicznych skarbowo-celnych</a:t>
            </a:r>
          </a:p>
          <a:p>
            <a:pPr algn="just">
              <a:lnSpc>
                <a:spcPct val="100000"/>
              </a:lnSpc>
            </a:pPr>
            <a:r>
              <a:rPr lang="pl-PL" sz="2800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https://puesc.gov.pl/</a:t>
            </a:r>
            <a:endParaRPr lang="pl-PL" sz="2800" spc="-1" dirty="0"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3"/>
          <p:cNvSpPr/>
          <p:nvPr/>
        </p:nvSpPr>
        <p:spPr>
          <a:xfrm>
            <a:off x="977400" y="1247760"/>
            <a:ext cx="8092440" cy="3350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l-PL" sz="28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Urzędy w województwie pomorskim właściwe do obsługi podatku akcyzowego - podległe Izbie Administracji Skarbowej w Gdańsku</a:t>
            </a:r>
            <a:endParaRPr lang="pl-PL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2800" b="0" strike="noStrike" spc="-1" dirty="0">
              <a:latin typeface="Arial"/>
            </a:endParaRPr>
          </a:p>
          <a:p>
            <a:pPr marL="457200" indent="-4572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Pierwszy Urząd Skarbowy w Gdańsku</a:t>
            </a:r>
            <a:endParaRPr lang="pl-PL" sz="2800" b="0" strike="noStrike" spc="-1" dirty="0">
              <a:latin typeface="Arial"/>
            </a:endParaRPr>
          </a:p>
          <a:p>
            <a:pPr marL="457200" indent="-4572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Drugi Urząd Skarbowy w Gdyni</a:t>
            </a:r>
            <a:endParaRPr lang="pl-PL" sz="2800" b="0" strike="noStrike" spc="-1" dirty="0">
              <a:latin typeface="Arial"/>
            </a:endParaRPr>
          </a:p>
          <a:p>
            <a:pPr marL="457200" indent="-4572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Urząd Skarbowy w Słupsku</a:t>
            </a:r>
            <a:endParaRPr lang="pl-P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485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0DF1AA6-F193-4259-AD56-0FE194EF394B}"/>
              </a:ext>
            </a:extLst>
          </p:cNvPr>
          <p:cNvSpPr txBox="1"/>
          <p:nvPr/>
        </p:nvSpPr>
        <p:spPr>
          <a:xfrm>
            <a:off x="1170122" y="1131376"/>
            <a:ext cx="7609667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Terytorialny zasięg</a:t>
            </a:r>
          </a:p>
          <a:p>
            <a:pPr algn="ctr"/>
            <a:endParaRPr lang="pl-PL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300" dirty="0">
                <a:latin typeface="Calibri" panose="020F0502020204030204" pitchFamily="34" charset="0"/>
                <a:cs typeface="Calibri" panose="020F0502020204030204" pitchFamily="34" charset="0"/>
              </a:rPr>
              <a:t>Pierwszy Urząd Skarbowy w Gdańsku obejmuje powiaty: </a:t>
            </a:r>
            <a:r>
              <a:rPr lang="pl-PL" sz="2300" b="1" dirty="0">
                <a:latin typeface="Calibri" panose="020F0502020204030204" pitchFamily="34" charset="0"/>
                <a:cs typeface="Calibri" panose="020F0502020204030204" pitchFamily="34" charset="0"/>
              </a:rPr>
              <a:t>gdański, kwidzyński, malborski, nowodworski, starogardzki, sztumski, tczewsk</a:t>
            </a:r>
            <a:r>
              <a:rPr lang="pl-PL" sz="2300" dirty="0">
                <a:latin typeface="Calibri" panose="020F0502020204030204" pitchFamily="34" charset="0"/>
                <a:cs typeface="Calibri" panose="020F0502020204030204" pitchFamily="34" charset="0"/>
              </a:rPr>
              <a:t>i oraz </a:t>
            </a:r>
            <a:r>
              <a:rPr lang="pl-PL" sz="2300" b="1" dirty="0">
                <a:latin typeface="Calibri" panose="020F0502020204030204" pitchFamily="34" charset="0"/>
                <a:cs typeface="Calibri" panose="020F0502020204030204" pitchFamily="34" charset="0"/>
              </a:rPr>
              <a:t>miasto Gdańsk</a:t>
            </a:r>
            <a:endParaRPr lang="pl-PL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300" dirty="0">
                <a:latin typeface="Calibri" panose="020F0502020204030204" pitchFamily="34" charset="0"/>
                <a:cs typeface="Calibri" panose="020F0502020204030204" pitchFamily="34" charset="0"/>
              </a:rPr>
              <a:t>Drugi Urząd Skarbowy w Gdyni obejmuje powiaty: </a:t>
            </a:r>
            <a:r>
              <a:rPr lang="pl-PL" sz="2300" b="1" dirty="0">
                <a:latin typeface="Calibri" panose="020F0502020204030204" pitchFamily="34" charset="0"/>
                <a:cs typeface="Calibri" panose="020F0502020204030204" pitchFamily="34" charset="0"/>
              </a:rPr>
              <a:t>kartuski, kościerski, pucki, wejherowski </a:t>
            </a:r>
            <a:r>
              <a:rPr lang="pl-PL" sz="2300" dirty="0">
                <a:latin typeface="Calibri" panose="020F0502020204030204" pitchFamily="34" charset="0"/>
                <a:cs typeface="Calibri" panose="020F0502020204030204" pitchFamily="34" charset="0"/>
              </a:rPr>
              <a:t>oraz </a:t>
            </a:r>
            <a:r>
              <a:rPr lang="pl-PL" sz="2300" b="1" dirty="0">
                <a:latin typeface="Calibri" panose="020F0502020204030204" pitchFamily="34" charset="0"/>
                <a:cs typeface="Calibri" panose="020F0502020204030204" pitchFamily="34" charset="0"/>
              </a:rPr>
              <a:t>miasta: Gdynia i Sopot</a:t>
            </a:r>
            <a:endParaRPr lang="pl-PL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300" dirty="0">
                <a:latin typeface="Calibri" panose="020F0502020204030204" pitchFamily="34" charset="0"/>
                <a:cs typeface="Calibri" panose="020F0502020204030204" pitchFamily="34" charset="0"/>
              </a:rPr>
              <a:t>Urząd Skarbowy w Słupsku obejmuje powiaty: </a:t>
            </a:r>
            <a:r>
              <a:rPr lang="pl-PL" sz="2300" b="1" dirty="0">
                <a:latin typeface="Calibri" panose="020F0502020204030204" pitchFamily="34" charset="0"/>
                <a:cs typeface="Calibri" panose="020F0502020204030204" pitchFamily="34" charset="0"/>
              </a:rPr>
              <a:t>bytowski, chojnicki, człuchowski, lęborski, słupski </a:t>
            </a:r>
            <a:r>
              <a:rPr lang="pl-PL" sz="2300" dirty="0">
                <a:latin typeface="Calibri" panose="020F0502020204030204" pitchFamily="34" charset="0"/>
                <a:cs typeface="Calibri" panose="020F0502020204030204" pitchFamily="34" charset="0"/>
              </a:rPr>
              <a:t>oraz </a:t>
            </a:r>
            <a:r>
              <a:rPr lang="pl-PL" sz="2300" b="1" dirty="0">
                <a:latin typeface="Calibri" panose="020F0502020204030204" pitchFamily="34" charset="0"/>
                <a:cs typeface="Calibri" panose="020F0502020204030204" pitchFamily="34" charset="0"/>
              </a:rPr>
              <a:t>miasto Słupsk</a:t>
            </a:r>
            <a:endParaRPr lang="pl-PL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65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/>
          <p:nvPr/>
        </p:nvSpPr>
        <p:spPr>
          <a:xfrm>
            <a:off x="2532960" y="274680"/>
            <a:ext cx="6153120" cy="11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pl-PL" sz="1600" b="0" strike="noStrike" spc="-1" dirty="0">
              <a:latin typeface="Arial"/>
            </a:endParaRPr>
          </a:p>
        </p:txBody>
      </p:sp>
      <p:sp>
        <p:nvSpPr>
          <p:cNvPr id="160" name="TextShape 2"/>
          <p:cNvSpPr/>
          <p:nvPr/>
        </p:nvSpPr>
        <p:spPr>
          <a:xfrm>
            <a:off x="1409760" y="1516207"/>
            <a:ext cx="7397280" cy="362243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l-PL" sz="2000" b="0" strike="noStrike" spc="-1" dirty="0">
                <a:latin typeface="Arial"/>
              </a:rPr>
              <a:t>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CD30A87-0654-4CA0-85D3-94569333594B}"/>
              </a:ext>
            </a:extLst>
          </p:cNvPr>
          <p:cNvSpPr txBox="1"/>
          <p:nvPr/>
        </p:nvSpPr>
        <p:spPr>
          <a:xfrm>
            <a:off x="1093076" y="1146875"/>
            <a:ext cx="756737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Zalety </a:t>
            </a:r>
            <a:r>
              <a:rPr lang="pl-PL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e-Deklaracji </a:t>
            </a:r>
          </a:p>
          <a:p>
            <a:pPr algn="ctr"/>
            <a:endParaRPr lang="pl-PL" sz="2800" b="1" i="0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automatyzacja i uproszczenie procesu składania deklaracji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skrócenie czasu potrzebnego do przygotowania formularzy podatkowych oraz deklaracji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bieżące monitorowanie statusu sporządzonych deklaracji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gwarancja prawidłowo składanych deklaracji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wysoki poziom bezpieczeństwa oraz zachowanie poufności dzięki systemowi szyfrowania danych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ochrona środowiska</a:t>
            </a:r>
          </a:p>
          <a:p>
            <a:r>
              <a:rPr lang="pl-PL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/>
          <p:nvPr/>
        </p:nvSpPr>
        <p:spPr>
          <a:xfrm>
            <a:off x="1409700" y="1005840"/>
            <a:ext cx="7276380" cy="91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pl-PL" sz="1600" b="0" i="0" dirty="0">
              <a:effectLst/>
              <a:latin typeface="Roboto" panose="02000000000000000000" pitchFamily="2" charset="0"/>
            </a:endParaRPr>
          </a:p>
          <a:p>
            <a:endParaRPr lang="pl-PL" sz="1600" b="0" strike="noStrike" spc="-1" dirty="0">
              <a:latin typeface="Arial"/>
            </a:endParaRPr>
          </a:p>
          <a:p>
            <a:pPr algn="ctr"/>
            <a:r>
              <a:rPr lang="pl-PL" sz="28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Formalności podatkowe online na PUESC </a:t>
            </a:r>
          </a:p>
          <a:p>
            <a:pPr>
              <a:lnSpc>
                <a:spcPct val="100000"/>
              </a:lnSpc>
            </a:pPr>
            <a:endParaRPr lang="pl-PL" sz="1600" b="0" strike="noStrike" spc="-1" dirty="0">
              <a:latin typeface="Arial"/>
            </a:endParaRPr>
          </a:p>
        </p:txBody>
      </p:sp>
      <p:sp>
        <p:nvSpPr>
          <p:cNvPr id="165" name="TextShape 2"/>
          <p:cNvSpPr/>
          <p:nvPr/>
        </p:nvSpPr>
        <p:spPr>
          <a:xfrm>
            <a:off x="1208520" y="1482120"/>
            <a:ext cx="6851880" cy="3898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noAutofit/>
          </a:bodyPr>
          <a:lstStyle/>
          <a:p>
            <a:pPr algn="just">
              <a:lnSpc>
                <a:spcPct val="100000"/>
              </a:lnSpc>
            </a:pPr>
            <a:endParaRPr lang="pl-PL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2000" b="0" strike="noStrike" spc="-1" dirty="0">
              <a:latin typeface="Arial"/>
            </a:endParaRPr>
          </a:p>
        </p:txBody>
      </p:sp>
      <p:pic>
        <p:nvPicPr>
          <p:cNvPr id="2" name="Multimedia online 1" title="Załatwiaj formalności podatkowe online na PUESC i zarejestruj samochód">
            <a:hlinkClick r:id="" action="ppaction://media"/>
            <a:extLst>
              <a:ext uri="{FF2B5EF4-FFF2-40B4-BE49-F238E27FC236}">
                <a16:creationId xmlns:a16="http://schemas.microsoft.com/office/drawing/2014/main" id="{258BF2D2-91DD-4F5F-A244-5550C4D292E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2049780"/>
            <a:ext cx="7276380" cy="4056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ultimedia online 2" title="Jak zarejestrować się i założyć konto na Platformie Usług Elektronicznych Skarbowo-Celnych (PUESC)?">
            <a:hlinkClick r:id="" action="ppaction://media"/>
            <a:extLst>
              <a:ext uri="{FF2B5EF4-FFF2-40B4-BE49-F238E27FC236}">
                <a16:creationId xmlns:a16="http://schemas.microsoft.com/office/drawing/2014/main" id="{B52CA6C7-099E-4811-972A-AFE50FE60A8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15614" y="1143330"/>
            <a:ext cx="9259614" cy="571467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54075FB-2E2A-4B67-89F1-C11C36BE07A0}"/>
              </a:ext>
            </a:extLst>
          </p:cNvPr>
          <p:cNvSpPr txBox="1"/>
          <p:nvPr/>
        </p:nvSpPr>
        <p:spPr>
          <a:xfrm>
            <a:off x="2385848" y="620110"/>
            <a:ext cx="5216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Rejestracja i zakładanie konta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1"/>
          <p:cNvSpPr/>
          <p:nvPr/>
        </p:nvSpPr>
        <p:spPr>
          <a:xfrm>
            <a:off x="1087820" y="1053720"/>
            <a:ext cx="8055819" cy="49877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pl-PL" sz="2800" b="1" strike="noStrike" spc="-1" dirty="0">
                <a:solidFill>
                  <a:srgbClr val="FF0000"/>
                </a:solidFill>
                <a:latin typeface="Calibri"/>
                <a:ea typeface="Times New Roman"/>
              </a:rPr>
              <a:t>Pomoc techniczna</a:t>
            </a:r>
            <a:endParaRPr lang="pl-PL" sz="2800" b="0" strike="noStrike" spc="-1" dirty="0">
              <a:latin typeface="Arial"/>
            </a:endParaRPr>
          </a:p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lang="pl-PL" sz="2500" b="1" strike="noStrike" spc="-1" dirty="0">
                <a:solidFill>
                  <a:srgbClr val="0D0D0D"/>
                </a:solidFill>
                <a:latin typeface="Calibri"/>
                <a:ea typeface="Times New Roman"/>
              </a:rPr>
              <a:t>Help </a:t>
            </a:r>
            <a:r>
              <a:rPr lang="pl-PL" sz="2500" b="1" strike="noStrike" spc="-1" dirty="0" err="1">
                <a:solidFill>
                  <a:srgbClr val="0D0D0D"/>
                </a:solidFill>
                <a:latin typeface="Calibri"/>
                <a:ea typeface="Times New Roman"/>
              </a:rPr>
              <a:t>Desk</a:t>
            </a:r>
            <a:r>
              <a:rPr lang="pl-PL" sz="2500" b="1" strike="noStrike" spc="-1" dirty="0">
                <a:solidFill>
                  <a:srgbClr val="0D0D0D"/>
                </a:solidFill>
                <a:latin typeface="Calibri"/>
                <a:ea typeface="Times New Roman"/>
              </a:rPr>
              <a:t> Systemu Informacyjnego Skarbowo-Celnego (Help </a:t>
            </a:r>
            <a:r>
              <a:rPr lang="pl-PL" sz="2500" b="1" strike="noStrike" spc="-1" dirty="0" err="1">
                <a:solidFill>
                  <a:srgbClr val="0D0D0D"/>
                </a:solidFill>
                <a:latin typeface="Calibri"/>
                <a:ea typeface="Times New Roman"/>
              </a:rPr>
              <a:t>Desk</a:t>
            </a:r>
            <a:r>
              <a:rPr lang="pl-PL" sz="2500" b="1" strike="noStrike" spc="-1" dirty="0">
                <a:solidFill>
                  <a:srgbClr val="0D0D0D"/>
                </a:solidFill>
                <a:latin typeface="Calibri"/>
                <a:ea typeface="Times New Roman"/>
              </a:rPr>
              <a:t> SISC)</a:t>
            </a:r>
            <a:endParaRPr lang="pl-PL" sz="2500" b="0" strike="noStrike" spc="-1" dirty="0">
              <a:latin typeface="Arial"/>
            </a:endParaRPr>
          </a:p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lang="pl-PL" sz="2500" b="0" strike="noStrike" spc="-1" dirty="0">
                <a:solidFill>
                  <a:srgbClr val="0D0D0D"/>
                </a:solidFill>
                <a:latin typeface="Calibri"/>
                <a:ea typeface="Times New Roman"/>
              </a:rPr>
              <a:t>Można zgłosić pytanie, uwagę lub </a:t>
            </a:r>
            <a:r>
              <a:rPr lang="pl-PL" sz="2500" b="0" strike="noStrike" spc="-1" dirty="0" smtClean="0">
                <a:solidFill>
                  <a:srgbClr val="0D0D0D"/>
                </a:solidFill>
                <a:latin typeface="Calibri"/>
                <a:ea typeface="Times New Roman"/>
              </a:rPr>
              <a:t>problem z </a:t>
            </a:r>
            <a:r>
              <a:rPr lang="pl-PL" sz="2500" b="0" strike="noStrike" spc="-1" dirty="0">
                <a:solidFill>
                  <a:srgbClr val="0D0D0D"/>
                </a:solidFill>
                <a:latin typeface="Calibri"/>
                <a:ea typeface="Times New Roman"/>
              </a:rPr>
              <a:t>działaniem Platformy Usług Elektronicznych </a:t>
            </a:r>
            <a:r>
              <a:rPr lang="pl-PL" sz="2500" b="0" strike="noStrike" spc="-1" dirty="0" smtClean="0">
                <a:solidFill>
                  <a:srgbClr val="0D0D0D"/>
                </a:solidFill>
                <a:latin typeface="Calibri"/>
                <a:ea typeface="Times New Roman"/>
              </a:rPr>
              <a:t>Skarbowo-Celnych (PUESC)   </a:t>
            </a:r>
            <a:r>
              <a:rPr lang="pl-PL" sz="2500" b="0" strike="noStrike" spc="-1" dirty="0">
                <a:solidFill>
                  <a:srgbClr val="0D0D0D"/>
                </a:solidFill>
                <a:latin typeface="Calibri"/>
                <a:ea typeface="Times New Roman"/>
              </a:rPr>
              <a:t>i z dostępem do usług skarbowo-celnych na PUESC.</a:t>
            </a:r>
            <a:endParaRPr lang="pl-PL" sz="2500" b="0" strike="noStrike" spc="-1" dirty="0">
              <a:latin typeface="Arial"/>
            </a:endParaRPr>
          </a:p>
          <a:p>
            <a:pPr algn="just">
              <a:lnSpc>
                <a:spcPct val="107000"/>
              </a:lnSpc>
              <a:spcAft>
                <a:spcPts val="1125"/>
              </a:spcAft>
            </a:pPr>
            <a:r>
              <a:rPr lang="pl-PL" sz="2500" b="0" strike="noStrike" spc="-1" dirty="0">
                <a:solidFill>
                  <a:srgbClr val="0D0D0D"/>
                </a:solidFill>
                <a:latin typeface="Calibri"/>
                <a:ea typeface="Times New Roman"/>
              </a:rPr>
              <a:t>Z Help </a:t>
            </a:r>
            <a:r>
              <a:rPr lang="pl-PL" sz="2500" b="0" strike="noStrike" spc="-1" dirty="0" err="1">
                <a:solidFill>
                  <a:srgbClr val="0D0D0D"/>
                </a:solidFill>
                <a:latin typeface="Calibri"/>
                <a:ea typeface="Times New Roman"/>
              </a:rPr>
              <a:t>Desk</a:t>
            </a:r>
            <a:r>
              <a:rPr lang="pl-PL" sz="2500" b="0" strike="noStrike" spc="-1" dirty="0">
                <a:solidFill>
                  <a:srgbClr val="0D0D0D"/>
                </a:solidFill>
                <a:latin typeface="Calibri"/>
                <a:ea typeface="Times New Roman"/>
              </a:rPr>
              <a:t> SISC można skontaktować się :</a:t>
            </a:r>
            <a:endParaRPr lang="pl-PL" sz="2500" b="0" strike="noStrike" spc="-1" dirty="0">
              <a:latin typeface="Arial"/>
            </a:endParaRPr>
          </a:p>
          <a:p>
            <a:pPr algn="just">
              <a:lnSpc>
                <a:spcPct val="107000"/>
              </a:lnSpc>
              <a:spcAft>
                <a:spcPts val="1125"/>
              </a:spcAft>
            </a:pPr>
            <a:r>
              <a:rPr lang="pl-PL" sz="2500" b="0" strike="noStrike" spc="-1" dirty="0">
                <a:solidFill>
                  <a:srgbClr val="0D0D0D"/>
                </a:solidFill>
                <a:latin typeface="Calibri"/>
                <a:ea typeface="Times New Roman"/>
              </a:rPr>
              <a:t>-przez portal CSD- Centralny Service </a:t>
            </a:r>
            <a:r>
              <a:rPr lang="pl-PL" sz="2500" b="0" strike="noStrike" spc="-1" dirty="0" err="1">
                <a:solidFill>
                  <a:srgbClr val="0D0D0D"/>
                </a:solidFill>
                <a:latin typeface="Calibri"/>
                <a:ea typeface="Times New Roman"/>
              </a:rPr>
              <a:t>Desk</a:t>
            </a:r>
            <a:endParaRPr lang="pl-PL" sz="2500" b="0" strike="noStrike" spc="-1" dirty="0">
              <a:latin typeface="Arial"/>
            </a:endParaRPr>
          </a:p>
          <a:p>
            <a:pPr algn="just">
              <a:lnSpc>
                <a:spcPct val="107000"/>
              </a:lnSpc>
              <a:spcAft>
                <a:spcPts val="1125"/>
              </a:spcAft>
            </a:pPr>
            <a:r>
              <a:rPr lang="pl-PL" sz="2500" b="0" strike="noStrike" spc="-1" dirty="0">
                <a:solidFill>
                  <a:srgbClr val="0D0D0D"/>
                </a:solidFill>
                <a:latin typeface="Calibri"/>
                <a:ea typeface="Times New Roman"/>
              </a:rPr>
              <a:t>-pocztą elektroniczną ( e-mail) </a:t>
            </a:r>
            <a:r>
              <a:rPr lang="pl-PL" sz="2500" b="1" u="sng" strike="noStrike" spc="-1" dirty="0">
                <a:solidFill>
                  <a:srgbClr val="FF0000"/>
                </a:solidFill>
                <a:uFillTx/>
                <a:latin typeface="Calibri"/>
                <a:ea typeface="DejaVu Sans"/>
                <a:hlinkClick r:id="rId2"/>
              </a:rPr>
              <a:t>helpdesk-eclo@mf.gov.pl</a:t>
            </a:r>
            <a:endParaRPr lang="pl-PL" sz="2500" b="0" strike="noStrike" spc="-1" dirty="0">
              <a:latin typeface="Arial"/>
            </a:endParaRPr>
          </a:p>
          <a:p>
            <a:pPr algn="just">
              <a:lnSpc>
                <a:spcPct val="107000"/>
              </a:lnSpc>
              <a:spcAft>
                <a:spcPts val="1125"/>
              </a:spcAft>
            </a:pPr>
            <a:r>
              <a:rPr lang="pl-PL" sz="2500" b="0" strike="noStrike" spc="-1" dirty="0">
                <a:solidFill>
                  <a:srgbClr val="0D0D0D"/>
                </a:solidFill>
                <a:latin typeface="Calibri"/>
                <a:ea typeface="Times New Roman"/>
              </a:rPr>
              <a:t>-telefonicznie </a:t>
            </a:r>
            <a:r>
              <a:rPr lang="pl-PL" sz="25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+48 22 460 59 70</a:t>
            </a:r>
            <a:endParaRPr lang="pl-PL" sz="25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660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292771" y="1582341"/>
            <a:ext cx="7094483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800" spc="-1" dirty="0">
                <a:solidFill>
                  <a:srgbClr val="FF0000"/>
                </a:solidFill>
                <a:latin typeface="Calibri"/>
              </a:rPr>
              <a:t>Wsparcie pracowników w wypełnianiu deklaracji AKC-US</a:t>
            </a:r>
            <a:endParaRPr lang="pl-PL" sz="2800" spc="-1" dirty="0"/>
          </a:p>
          <a:p>
            <a:pPr>
              <a:lnSpc>
                <a:spcPct val="100000"/>
              </a:lnSpc>
            </a:pPr>
            <a:r>
              <a:rPr lang="pl-PL" sz="2500" spc="-1" dirty="0">
                <a:solidFill>
                  <a:srgbClr val="000000"/>
                </a:solidFill>
                <a:latin typeface="Calibri"/>
              </a:rPr>
              <a:t>Pierwszy Urząd Skarbowy w Gdańsku </a:t>
            </a:r>
            <a:endParaRPr lang="pl-PL" sz="2500" spc="-1" dirty="0"/>
          </a:p>
          <a:p>
            <a:pPr>
              <a:lnSpc>
                <a:spcPct val="100000"/>
              </a:lnSpc>
            </a:pPr>
            <a:r>
              <a:rPr lang="pl-PL" sz="2500" spc="-1" dirty="0">
                <a:solidFill>
                  <a:srgbClr val="000000"/>
                </a:solidFill>
                <a:latin typeface="Calibri"/>
              </a:rPr>
              <a:t>ul. Rzeźnicka 54/55</a:t>
            </a:r>
            <a:endParaRPr lang="pl-PL" sz="2500" spc="-1" dirty="0"/>
          </a:p>
          <a:p>
            <a:pPr>
              <a:lnSpc>
                <a:spcPct val="100000"/>
              </a:lnSpc>
            </a:pPr>
            <a:r>
              <a:rPr lang="pl-PL" sz="2500" spc="-1" dirty="0">
                <a:solidFill>
                  <a:srgbClr val="000000"/>
                </a:solidFill>
                <a:latin typeface="Calibri"/>
              </a:rPr>
              <a:t>80-822 Gdańsk</a:t>
            </a:r>
            <a:endParaRPr lang="pl-PL" sz="2500" spc="-1" dirty="0"/>
          </a:p>
          <a:p>
            <a:pPr>
              <a:lnSpc>
                <a:spcPct val="100000"/>
              </a:lnSpc>
            </a:pPr>
            <a:r>
              <a:rPr lang="pl-PL" sz="2500" b="1" spc="-1" dirty="0">
                <a:solidFill>
                  <a:srgbClr val="000000"/>
                </a:solidFill>
                <a:latin typeface="Calibri"/>
              </a:rPr>
              <a:t>Kontakt telefoniczny:</a:t>
            </a:r>
            <a:endParaRPr lang="pl-PL" sz="2500" spc="-1" dirty="0"/>
          </a:p>
          <a:p>
            <a:pPr>
              <a:lnSpc>
                <a:spcPct val="100000"/>
              </a:lnSpc>
            </a:pPr>
            <a:r>
              <a:rPr lang="pl-PL" sz="2500" b="1" spc="-1" dirty="0">
                <a:solidFill>
                  <a:srgbClr val="FF0000"/>
                </a:solidFill>
                <a:latin typeface="Calibri"/>
              </a:rPr>
              <a:t>(58) 321-23-13</a:t>
            </a:r>
            <a:endParaRPr lang="pl-PL" sz="2500" spc="-1" dirty="0"/>
          </a:p>
          <a:p>
            <a:pPr>
              <a:lnSpc>
                <a:spcPct val="100000"/>
              </a:lnSpc>
            </a:pPr>
            <a:r>
              <a:rPr lang="pl-PL" sz="2500" b="1" spc="-1" dirty="0">
                <a:solidFill>
                  <a:srgbClr val="FF0000"/>
                </a:solidFill>
                <a:latin typeface="Calibri"/>
              </a:rPr>
              <a:t>(58) 321-23-14</a:t>
            </a:r>
            <a:endParaRPr lang="pl-PL" sz="2500" spc="-1" dirty="0"/>
          </a:p>
          <a:p>
            <a:pPr>
              <a:lnSpc>
                <a:spcPct val="100000"/>
              </a:lnSpc>
            </a:pPr>
            <a:r>
              <a:rPr lang="pl-PL" sz="2500" spc="-1" dirty="0">
                <a:solidFill>
                  <a:srgbClr val="000000"/>
                </a:solidFill>
                <a:latin typeface="Calibri"/>
              </a:rPr>
              <a:t>Urząd Skarbowy w Tczewie</a:t>
            </a:r>
            <a:endParaRPr lang="pl-PL" sz="2500" spc="-1" dirty="0"/>
          </a:p>
          <a:p>
            <a:pPr>
              <a:lnSpc>
                <a:spcPct val="100000"/>
              </a:lnSpc>
            </a:pPr>
            <a:r>
              <a:rPr lang="pl-PL" sz="2500" spc="-1" dirty="0">
                <a:solidFill>
                  <a:srgbClr val="000000"/>
                </a:solidFill>
                <a:latin typeface="Calibri"/>
              </a:rPr>
              <a:t>ul. Gdańska 33</a:t>
            </a:r>
            <a:endParaRPr lang="pl-PL" sz="2500" spc="-1" dirty="0"/>
          </a:p>
          <a:p>
            <a:pPr>
              <a:lnSpc>
                <a:spcPct val="100000"/>
              </a:lnSpc>
            </a:pPr>
            <a:r>
              <a:rPr lang="pl-PL" sz="2500" spc="-1" dirty="0">
                <a:solidFill>
                  <a:srgbClr val="000000"/>
                </a:solidFill>
                <a:latin typeface="Calibri"/>
              </a:rPr>
              <a:t>83-110 Tczew</a:t>
            </a:r>
            <a:endParaRPr lang="pl-PL" sz="2500" spc="-1" dirty="0"/>
          </a:p>
          <a:p>
            <a:pPr>
              <a:lnSpc>
                <a:spcPct val="100000"/>
              </a:lnSpc>
            </a:pPr>
            <a:r>
              <a:rPr lang="pl-PL" sz="2500" b="1" spc="-1" dirty="0">
                <a:solidFill>
                  <a:srgbClr val="000000"/>
                </a:solidFill>
                <a:latin typeface="Calibri"/>
              </a:rPr>
              <a:t>Kontakt telefoniczny:</a:t>
            </a:r>
            <a:endParaRPr lang="pl-PL" sz="2500" spc="-1" dirty="0"/>
          </a:p>
          <a:p>
            <a:pPr>
              <a:lnSpc>
                <a:spcPct val="100000"/>
              </a:lnSpc>
            </a:pPr>
            <a:r>
              <a:rPr lang="pl-PL" sz="2500" b="1" spc="-1" dirty="0">
                <a:solidFill>
                  <a:srgbClr val="FF0000"/>
                </a:solidFill>
                <a:latin typeface="Calibri"/>
              </a:rPr>
              <a:t>(58) 532-90-35</a:t>
            </a:r>
            <a:endParaRPr lang="pl-PL" sz="2500" spc="-1" dirty="0"/>
          </a:p>
        </p:txBody>
      </p:sp>
    </p:spTree>
    <p:extLst>
      <p:ext uri="{BB962C8B-B14F-4D97-AF65-F5344CB8AC3E}">
        <p14:creationId xmlns:p14="http://schemas.microsoft.com/office/powerpoint/2010/main" val="12103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2286</TotalTime>
  <Words>353</Words>
  <Application>Microsoft Office PowerPoint</Application>
  <PresentationFormat>Pokaz na ekranie (4:3)</PresentationFormat>
  <Paragraphs>64</Paragraphs>
  <Slides>10</Slides>
  <Notes>0</Notes>
  <HiddenSlides>0</HiddenSlides>
  <MMClips>2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10</vt:i4>
      </vt:variant>
    </vt:vector>
  </HeadingPairs>
  <TitlesOfParts>
    <vt:vector size="21" baseType="lpstr">
      <vt:lpstr>Arial</vt:lpstr>
      <vt:lpstr>Calibri</vt:lpstr>
      <vt:lpstr>DejaVu Sans</vt:lpstr>
      <vt:lpstr>Roboto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subject/>
  <dc:creator>aiso</dc:creator>
  <dc:description/>
  <cp:lastModifiedBy>Gorajska Malwina</cp:lastModifiedBy>
  <cp:revision>98</cp:revision>
  <dcterms:created xsi:type="dcterms:W3CDTF">2010-12-22T13:06:19Z</dcterms:created>
  <dcterms:modified xsi:type="dcterms:W3CDTF">2022-03-30T09:04:55Z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Pokaz na ekranie (4:3)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8</vt:i4>
  </property>
  <property fmtid="{D5CDD505-2E9C-101B-9397-08002B2CF9AE}" pid="11" name="MFCATEGORY">
    <vt:lpwstr>InformacjePrzeznaczoneWylacznieDoUzytkuWewnetrznego</vt:lpwstr>
  </property>
  <property fmtid="{D5CDD505-2E9C-101B-9397-08002B2CF9AE}" pid="12" name="MFClassifiedBy">
    <vt:lpwstr>MF\gzcv;Gorajska Malwina</vt:lpwstr>
  </property>
  <property fmtid="{D5CDD505-2E9C-101B-9397-08002B2CF9AE}" pid="13" name="MFClassificationDate">
    <vt:lpwstr>2022-03-30T10:04:04.6542307+02:00</vt:lpwstr>
  </property>
  <property fmtid="{D5CDD505-2E9C-101B-9397-08002B2CF9AE}" pid="14" name="MFClassifiedBySID">
    <vt:lpwstr>MF\S-1-5-21-1525952054-1005573771-2909822258-395573</vt:lpwstr>
  </property>
  <property fmtid="{D5CDD505-2E9C-101B-9397-08002B2CF9AE}" pid="15" name="MFGRNItemId">
    <vt:lpwstr>GRN-f1e15014-4a55-4d55-b8b1-45ed475b3809</vt:lpwstr>
  </property>
  <property fmtid="{D5CDD505-2E9C-101B-9397-08002B2CF9AE}" pid="16" name="MFHash">
    <vt:lpwstr>sATx9UGPoW3T+frPWXYWc5CCFlZbV4PkDIMbVgvz2Vw=</vt:lpwstr>
  </property>
  <property fmtid="{D5CDD505-2E9C-101B-9397-08002B2CF9AE}" pid="17" name="DLPManualFileClassification">
    <vt:lpwstr>{5fdfc941-3fcf-4a5b-87be-4848800d39d0}</vt:lpwstr>
  </property>
  <property fmtid="{D5CDD505-2E9C-101B-9397-08002B2CF9AE}" pid="18" name="MFRefresh">
    <vt:lpwstr>False</vt:lpwstr>
  </property>
</Properties>
</file>